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</p:sldIdLst>
  <p:sldSz cx="9144000" cy="5143500" type="screen16x9"/>
  <p:notesSz cx="6858000" cy="9144000"/>
  <p:embeddedFontLst>
    <p:embeddedFont>
      <p:font typeface="!Khmer OS Siemreap" panose="020B0604020202020204" charset="0"/>
      <p:regular r:id="rId29"/>
    </p:embeddedFont>
    <p:embeddedFont>
      <p:font typeface="Karla" pitchFamily="2" charset="0"/>
      <p:regular r:id="rId30"/>
      <p:bold r:id="rId31"/>
      <p:italic r:id="rId32"/>
      <p:boldItalic r:id="rId33"/>
    </p:embeddedFont>
    <p:embeddedFont>
      <p:font typeface="Khmer OS Bokor" panose="020B0604020202020204" charset="0"/>
      <p:regular r:id="rId34"/>
    </p:embeddedFont>
    <p:embeddedFont>
      <p:font typeface="Khmer OS Siemreap" panose="020B0604020202020204" charset="0"/>
      <p:regular r:id="rId35"/>
    </p:embeddedFont>
    <p:embeddedFont>
      <p:font typeface="Noto Sans Khmer" panose="020B0604020202020204" charset="0"/>
      <p:regular r:id="rId36"/>
      <p:bold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PT Sans" panose="020B0503020203020204" pitchFamily="34" charset="0"/>
      <p:regular r:id="rId42"/>
      <p:bold r:id="rId43"/>
      <p:italic r:id="rId44"/>
      <p:boldItalic r:id="rId45"/>
    </p:embeddedFont>
    <p:embeddedFont>
      <p:font typeface="Roboto Condensed Light" panose="02000000000000000000" pitchFamily="2" charset="0"/>
      <p:regular r:id="rId46"/>
      <p: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05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>
        <p:scale>
          <a:sx n="108" d="100"/>
          <a:sy n="108" d="100"/>
        </p:scale>
        <p:origin x="294" y="-360"/>
      </p:cViewPr>
      <p:guideLst>
        <p:guide orient="horz" pos="6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f6d13b9c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f6d13b9c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177bf0e83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177bf0e83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1685adaff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1685adaff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38f8f1d73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38f8f1d73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38f8f1d73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38f8f1d73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390f2440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390f2440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f6d13b9c6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f6d13b9c6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15dd3d7c1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15dd3d7c1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15dd3d7c1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15dd3d7c1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15dd3d7c1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15dd3d7c1f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15dd3d7c1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15dd3d7c1f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1685adaff5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1685adaff5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15dd3d7c1f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15dd3d7c1f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38f8f1d73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38f8f1d73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15509f3aaa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15509f3aaa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14575dbb4b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14575dbb4b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f6d13b9c6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f6d13b9c6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f6d13b9c6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f6d13b9c6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5509f3aa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15509f3aa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f6d13b9c6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f6d13b9c6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685adaf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1685adaf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f6d13b9c6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f6d13b9c6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1138250"/>
            <a:ext cx="4255200" cy="18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00" y="3266313"/>
            <a:ext cx="2701200" cy="7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488725" y="1396800"/>
            <a:ext cx="6166500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488775" y="3249600"/>
            <a:ext cx="61665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>
            <a:off x="0" y="321000"/>
            <a:ext cx="486600" cy="45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/>
          <p:nvPr/>
        </p:nvSpPr>
        <p:spPr>
          <a:xfrm>
            <a:off x="486450" y="321000"/>
            <a:ext cx="8171100" cy="45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/>
          </p:nvPr>
        </p:nvSpPr>
        <p:spPr>
          <a:xfrm>
            <a:off x="720000" y="184332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20000" y="2262046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3"/>
          </p:nvPr>
        </p:nvSpPr>
        <p:spPr>
          <a:xfrm>
            <a:off x="3419269" y="184332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4"/>
          </p:nvPr>
        </p:nvSpPr>
        <p:spPr>
          <a:xfrm>
            <a:off x="3419275" y="2262046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5"/>
          </p:nvPr>
        </p:nvSpPr>
        <p:spPr>
          <a:xfrm>
            <a:off x="720000" y="33424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6"/>
          </p:nvPr>
        </p:nvSpPr>
        <p:spPr>
          <a:xfrm>
            <a:off x="720000" y="3761121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7"/>
          </p:nvPr>
        </p:nvSpPr>
        <p:spPr>
          <a:xfrm>
            <a:off x="3419269" y="33424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3419275" y="3761121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9"/>
          </p:nvPr>
        </p:nvSpPr>
        <p:spPr>
          <a:xfrm>
            <a:off x="6118545" y="184332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3"/>
          </p:nvPr>
        </p:nvSpPr>
        <p:spPr>
          <a:xfrm>
            <a:off x="6118551" y="2262046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4"/>
          </p:nvPr>
        </p:nvSpPr>
        <p:spPr>
          <a:xfrm>
            <a:off x="6118545" y="33424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5"/>
          </p:nvPr>
        </p:nvSpPr>
        <p:spPr>
          <a:xfrm>
            <a:off x="6118551" y="3761121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16" hasCustomPrompt="1"/>
          </p:nvPr>
        </p:nvSpPr>
        <p:spPr>
          <a:xfrm>
            <a:off x="720000" y="1541325"/>
            <a:ext cx="8025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7" hasCustomPrompt="1"/>
          </p:nvPr>
        </p:nvSpPr>
        <p:spPr>
          <a:xfrm>
            <a:off x="3419269" y="1541325"/>
            <a:ext cx="8025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8" hasCustomPrompt="1"/>
          </p:nvPr>
        </p:nvSpPr>
        <p:spPr>
          <a:xfrm>
            <a:off x="6118550" y="1541325"/>
            <a:ext cx="8025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19" hasCustomPrompt="1"/>
          </p:nvPr>
        </p:nvSpPr>
        <p:spPr>
          <a:xfrm>
            <a:off x="720000" y="3040400"/>
            <a:ext cx="8025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20" hasCustomPrompt="1"/>
          </p:nvPr>
        </p:nvSpPr>
        <p:spPr>
          <a:xfrm>
            <a:off x="3419269" y="3040400"/>
            <a:ext cx="8025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1" hasCustomPrompt="1"/>
          </p:nvPr>
        </p:nvSpPr>
        <p:spPr>
          <a:xfrm>
            <a:off x="6118550" y="3040400"/>
            <a:ext cx="8025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713100" y="1102625"/>
            <a:ext cx="3788400" cy="166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713100" y="2895000"/>
            <a:ext cx="3788400" cy="101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297638" y="2882650"/>
            <a:ext cx="4398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1297625" y="905150"/>
            <a:ext cx="4398300" cy="16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-50" y="4310950"/>
            <a:ext cx="9144000" cy="83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1192350" y="1404388"/>
            <a:ext cx="281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1192350" y="2261613"/>
            <a:ext cx="28185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5063400" y="1404388"/>
            <a:ext cx="281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5063400" y="2261613"/>
            <a:ext cx="28185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2332050" y="1018400"/>
            <a:ext cx="2818500" cy="23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1"/>
          </p:nvPr>
        </p:nvSpPr>
        <p:spPr>
          <a:xfrm>
            <a:off x="2332050" y="3557400"/>
            <a:ext cx="28185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/>
          <p:nvPr/>
        </p:nvSpPr>
        <p:spPr>
          <a:xfrm>
            <a:off x="0" y="0"/>
            <a:ext cx="288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1022250" y="2236863"/>
            <a:ext cx="2818500" cy="7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1022250" y="2996788"/>
            <a:ext cx="28185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/>
          <p:nvPr/>
        </p:nvSpPr>
        <p:spPr>
          <a:xfrm>
            <a:off x="-50" y="4028725"/>
            <a:ext cx="9144000" cy="111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title" idx="2"/>
          </p:nvPr>
        </p:nvSpPr>
        <p:spPr>
          <a:xfrm>
            <a:off x="1999312" y="3170994"/>
            <a:ext cx="2175300" cy="923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1"/>
          </p:nvPr>
        </p:nvSpPr>
        <p:spPr>
          <a:xfrm>
            <a:off x="1999313" y="3988500"/>
            <a:ext cx="2175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 idx="3"/>
          </p:nvPr>
        </p:nvSpPr>
        <p:spPr>
          <a:xfrm>
            <a:off x="4969382" y="3170994"/>
            <a:ext cx="2175300" cy="923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4"/>
          </p:nvPr>
        </p:nvSpPr>
        <p:spPr>
          <a:xfrm>
            <a:off x="4969388" y="3988500"/>
            <a:ext cx="2175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/>
          <p:nvPr/>
        </p:nvSpPr>
        <p:spPr>
          <a:xfrm>
            <a:off x="-50" y="0"/>
            <a:ext cx="9144000" cy="26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371475" y="321000"/>
            <a:ext cx="8400900" cy="45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271100" y="1430950"/>
            <a:ext cx="372300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13100" y="937175"/>
            <a:ext cx="819300" cy="77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271100" y="3467425"/>
            <a:ext cx="27090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title" idx="2"/>
          </p:nvPr>
        </p:nvSpPr>
        <p:spPr>
          <a:xfrm>
            <a:off x="937700" y="31027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937700" y="3496900"/>
            <a:ext cx="21753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 idx="3"/>
          </p:nvPr>
        </p:nvSpPr>
        <p:spPr>
          <a:xfrm>
            <a:off x="3484419" y="31027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4"/>
          </p:nvPr>
        </p:nvSpPr>
        <p:spPr>
          <a:xfrm>
            <a:off x="3484425" y="3496900"/>
            <a:ext cx="21753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title" idx="5"/>
          </p:nvPr>
        </p:nvSpPr>
        <p:spPr>
          <a:xfrm>
            <a:off x="6031146" y="31027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ubTitle" idx="6"/>
          </p:nvPr>
        </p:nvSpPr>
        <p:spPr>
          <a:xfrm>
            <a:off x="6031151" y="3496900"/>
            <a:ext cx="21753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/>
          <p:nvPr/>
        </p:nvSpPr>
        <p:spPr>
          <a:xfrm>
            <a:off x="-50" y="0"/>
            <a:ext cx="9144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2570049" y="445025"/>
            <a:ext cx="33426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 idx="2"/>
          </p:nvPr>
        </p:nvSpPr>
        <p:spPr>
          <a:xfrm>
            <a:off x="3459038" y="2283937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3459038" y="2696175"/>
            <a:ext cx="1978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title" idx="3"/>
          </p:nvPr>
        </p:nvSpPr>
        <p:spPr>
          <a:xfrm>
            <a:off x="6452700" y="2283937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4"/>
          </p:nvPr>
        </p:nvSpPr>
        <p:spPr>
          <a:xfrm>
            <a:off x="6452700" y="2696175"/>
            <a:ext cx="1978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title" idx="5"/>
          </p:nvPr>
        </p:nvSpPr>
        <p:spPr>
          <a:xfrm>
            <a:off x="3459038" y="35762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6"/>
          </p:nvPr>
        </p:nvSpPr>
        <p:spPr>
          <a:xfrm>
            <a:off x="3459038" y="3988500"/>
            <a:ext cx="1978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 idx="7"/>
          </p:nvPr>
        </p:nvSpPr>
        <p:spPr>
          <a:xfrm>
            <a:off x="6452700" y="35762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8"/>
          </p:nvPr>
        </p:nvSpPr>
        <p:spPr>
          <a:xfrm>
            <a:off x="6452700" y="3988500"/>
            <a:ext cx="1978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/>
          <p:nvPr/>
        </p:nvSpPr>
        <p:spPr>
          <a:xfrm>
            <a:off x="-50" y="0"/>
            <a:ext cx="9144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2"/>
          <p:cNvSpPr/>
          <p:nvPr/>
        </p:nvSpPr>
        <p:spPr>
          <a:xfrm>
            <a:off x="-50" y="5034000"/>
            <a:ext cx="9144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title" idx="2"/>
          </p:nvPr>
        </p:nvSpPr>
        <p:spPr>
          <a:xfrm>
            <a:off x="1185600" y="1767525"/>
            <a:ext cx="220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ubTitle" idx="1"/>
          </p:nvPr>
        </p:nvSpPr>
        <p:spPr>
          <a:xfrm>
            <a:off x="1185600" y="2191769"/>
            <a:ext cx="2204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title" idx="3"/>
          </p:nvPr>
        </p:nvSpPr>
        <p:spPr>
          <a:xfrm>
            <a:off x="3610904" y="1767525"/>
            <a:ext cx="220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4"/>
          </p:nvPr>
        </p:nvSpPr>
        <p:spPr>
          <a:xfrm>
            <a:off x="3610900" y="2191769"/>
            <a:ext cx="2204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title" idx="5"/>
          </p:nvPr>
        </p:nvSpPr>
        <p:spPr>
          <a:xfrm>
            <a:off x="1185600" y="3377300"/>
            <a:ext cx="220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ubTitle" idx="6"/>
          </p:nvPr>
        </p:nvSpPr>
        <p:spPr>
          <a:xfrm>
            <a:off x="1185600" y="3801544"/>
            <a:ext cx="2204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 idx="7"/>
          </p:nvPr>
        </p:nvSpPr>
        <p:spPr>
          <a:xfrm>
            <a:off x="3610904" y="3377300"/>
            <a:ext cx="220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8"/>
          </p:nvPr>
        </p:nvSpPr>
        <p:spPr>
          <a:xfrm>
            <a:off x="3610900" y="3801551"/>
            <a:ext cx="2204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9"/>
          </p:nvPr>
        </p:nvSpPr>
        <p:spPr>
          <a:xfrm>
            <a:off x="6036190" y="1767525"/>
            <a:ext cx="220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ubTitle" idx="13"/>
          </p:nvPr>
        </p:nvSpPr>
        <p:spPr>
          <a:xfrm>
            <a:off x="6036194" y="2191769"/>
            <a:ext cx="2204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14"/>
          </p:nvPr>
        </p:nvSpPr>
        <p:spPr>
          <a:xfrm>
            <a:off x="6036190" y="3377300"/>
            <a:ext cx="220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ubTitle" idx="15"/>
          </p:nvPr>
        </p:nvSpPr>
        <p:spPr>
          <a:xfrm>
            <a:off x="6036197" y="3801551"/>
            <a:ext cx="2204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/>
          <p:nvPr/>
        </p:nvSpPr>
        <p:spPr>
          <a:xfrm>
            <a:off x="-50" y="0"/>
            <a:ext cx="9144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 hasCustomPrompt="1"/>
          </p:nvPr>
        </p:nvSpPr>
        <p:spPr>
          <a:xfrm>
            <a:off x="1284300" y="745125"/>
            <a:ext cx="3047400" cy="84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1"/>
          </p:nvPr>
        </p:nvSpPr>
        <p:spPr>
          <a:xfrm>
            <a:off x="4572000" y="782075"/>
            <a:ext cx="3047400" cy="7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title" idx="2" hasCustomPrompt="1"/>
          </p:nvPr>
        </p:nvSpPr>
        <p:spPr>
          <a:xfrm>
            <a:off x="1284300" y="2150867"/>
            <a:ext cx="3047400" cy="84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3"/>
          </p:nvPr>
        </p:nvSpPr>
        <p:spPr>
          <a:xfrm>
            <a:off x="4572000" y="2187765"/>
            <a:ext cx="3047400" cy="7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 idx="4" hasCustomPrompt="1"/>
          </p:nvPr>
        </p:nvSpPr>
        <p:spPr>
          <a:xfrm>
            <a:off x="1284300" y="3556582"/>
            <a:ext cx="3047400" cy="84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5"/>
          </p:nvPr>
        </p:nvSpPr>
        <p:spPr>
          <a:xfrm>
            <a:off x="4572000" y="3593477"/>
            <a:ext cx="3047400" cy="7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-50" y="4875350"/>
            <a:ext cx="9144000" cy="26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>
            <a:off x="-50" y="0"/>
            <a:ext cx="9144000" cy="26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/>
          <p:nvPr/>
        </p:nvSpPr>
        <p:spPr>
          <a:xfrm>
            <a:off x="0" y="0"/>
            <a:ext cx="12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4136100" y="375275"/>
            <a:ext cx="37731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subTitle" idx="1"/>
          </p:nvPr>
        </p:nvSpPr>
        <p:spPr>
          <a:xfrm>
            <a:off x="4136100" y="1170675"/>
            <a:ext cx="3576600" cy="15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/>
          <p:nvPr/>
        </p:nvSpPr>
        <p:spPr>
          <a:xfrm>
            <a:off x="4129200" y="3586425"/>
            <a:ext cx="357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, and includes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sz="1200" b="1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/>
          <p:nvPr/>
        </p:nvSpPr>
        <p:spPr>
          <a:xfrm>
            <a:off x="-50" y="4875350"/>
            <a:ext cx="9144000" cy="26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/>
          <p:cNvSpPr/>
          <p:nvPr/>
        </p:nvSpPr>
        <p:spPr>
          <a:xfrm>
            <a:off x="-50" y="0"/>
            <a:ext cx="9144000" cy="26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/>
          <p:nvPr/>
        </p:nvSpPr>
        <p:spPr>
          <a:xfrm>
            <a:off x="-50" y="0"/>
            <a:ext cx="9144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AutoNum type="alphaLcPeriod"/>
              <a:defRPr sz="1100">
                <a:solidFill>
                  <a:srgbClr val="434343"/>
                </a:solidFill>
              </a:defRPr>
            </a:lvl2pPr>
            <a:lvl3pPr marL="1371600" lvl="2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AutoNum type="romanLcPeriod"/>
              <a:defRPr sz="1100">
                <a:solidFill>
                  <a:srgbClr val="434343"/>
                </a:solidFill>
              </a:defRPr>
            </a:lvl3pPr>
            <a:lvl4pPr marL="1828800" lvl="3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AutoNum type="arabicPeriod"/>
              <a:defRPr sz="1100">
                <a:solidFill>
                  <a:srgbClr val="434343"/>
                </a:solidFill>
              </a:defRPr>
            </a:lvl4pPr>
            <a:lvl5pPr marL="2286000" lvl="4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AutoNum type="alphaLcPeriod"/>
              <a:defRPr sz="1100">
                <a:solidFill>
                  <a:srgbClr val="434343"/>
                </a:solidFill>
              </a:defRPr>
            </a:lvl5pPr>
            <a:lvl6pPr marL="2743200" lvl="5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AutoNum type="romanLcPeriod"/>
              <a:defRPr sz="1100">
                <a:solidFill>
                  <a:srgbClr val="434343"/>
                </a:solidFill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AutoNum type="arabicPeriod"/>
              <a:defRPr sz="1100">
                <a:solidFill>
                  <a:srgbClr val="434343"/>
                </a:solidFill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AutoNum type="alphaLcPeriod"/>
              <a:defRPr sz="1100">
                <a:solidFill>
                  <a:srgbClr val="434343"/>
                </a:solidFill>
              </a:defRPr>
            </a:lvl8pPr>
            <a:lvl9pPr marL="4114800" lvl="8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AutoNum type="romanLcPeriod"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-50" y="0"/>
            <a:ext cx="9144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333375" y="364775"/>
            <a:ext cx="84774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2"/>
          </p:nvPr>
        </p:nvSpPr>
        <p:spPr>
          <a:xfrm>
            <a:off x="4415454" y="1346150"/>
            <a:ext cx="37674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3"/>
          </p:nvPr>
        </p:nvSpPr>
        <p:spPr>
          <a:xfrm>
            <a:off x="4415980" y="3062003"/>
            <a:ext cx="37665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4415980" y="3629873"/>
            <a:ext cx="37665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4415980" y="1914020"/>
            <a:ext cx="37665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-50" y="0"/>
            <a:ext cx="9144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>
            <a:off x="-50" y="0"/>
            <a:ext cx="9144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631150" y="1933700"/>
            <a:ext cx="4386900" cy="2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631150" y="916525"/>
            <a:ext cx="438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/>
          <p:nvPr/>
        </p:nvSpPr>
        <p:spPr>
          <a:xfrm>
            <a:off x="-50" y="0"/>
            <a:ext cx="9144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411200" y="1248000"/>
            <a:ext cx="6321600" cy="26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/>
          <p:nvPr/>
        </p:nvSpPr>
        <p:spPr>
          <a:xfrm>
            <a:off x="-50" y="0"/>
            <a:ext cx="9144000" cy="26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-50" y="4875350"/>
            <a:ext cx="9144000" cy="26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413100" y="1504413"/>
            <a:ext cx="418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1413100" y="2485738"/>
            <a:ext cx="41826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-50" y="0"/>
            <a:ext cx="9144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744550" y="552750"/>
            <a:ext cx="31746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siagarmenthub.net/resources/2021/waste-streams-mapping_cambodia-1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ctrTitle"/>
          </p:nvPr>
        </p:nvSpPr>
        <p:spPr>
          <a:xfrm>
            <a:off x="0" y="1859764"/>
            <a:ext cx="5574000" cy="959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000000"/>
                </a:solidFill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ទិដ្ឋភាពទូទៅនៃយន្តការច្បាប់ និងការអនុវត្តការគ្រប់គ្រងសំណល់រឹងឧស្សាហកម្មនៅកម្ពុជា</a:t>
            </a:r>
            <a:endParaRPr sz="2200" dirty="0">
              <a:solidFill>
                <a:schemeClr val="dk1"/>
              </a:solidFill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sp>
        <p:nvSpPr>
          <p:cNvPr id="161" name="Google Shape;161;p29"/>
          <p:cNvSpPr txBox="1">
            <a:spLocks noGrp="1"/>
          </p:cNvSpPr>
          <p:nvPr>
            <p:ph type="subTitle" idx="1"/>
          </p:nvPr>
        </p:nvSpPr>
        <p:spPr>
          <a:xfrm>
            <a:off x="776800" y="3146142"/>
            <a:ext cx="3901800" cy="17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Khmer OS Siemreap" panose="02000500000000020004" pitchFamily="2" charset="0"/>
                <a:ea typeface="Noto Sans Khmer"/>
                <a:cs typeface="Khmer OS Siemreap" panose="02000500000000020004" pitchFamily="2" charset="0"/>
                <a:sym typeface="Noto Sans Khmer"/>
              </a:rPr>
              <a:t>រៀបរៀងដោយក្រុមទី​</a:t>
            </a:r>
            <a:r>
              <a:rPr lang="km-KH" b="1" dirty="0">
                <a:latin typeface="Khmer OS Siemreap" panose="02000500000000020004" pitchFamily="2" charset="0"/>
                <a:ea typeface="Noto Sans Khmer"/>
                <a:cs typeface="Khmer OS Siemreap" panose="02000500000000020004" pitchFamily="2" charset="0"/>
                <a:sym typeface="Noto Sans Khmer"/>
              </a:rPr>
              <a:t>៣</a:t>
            </a:r>
            <a:r>
              <a:rPr lang="en" b="1" dirty="0">
                <a:latin typeface="Khmer OS Siemreap" panose="02000500000000020004" pitchFamily="2" charset="0"/>
                <a:ea typeface="Noto Sans Khmer"/>
                <a:cs typeface="Khmer OS Siemreap" panose="02000500000000020004" pitchFamily="2" charset="0"/>
                <a:sym typeface="Noto Sans Khmer"/>
              </a:rPr>
              <a:t>៖</a:t>
            </a:r>
            <a:endParaRPr dirty="0">
              <a:latin typeface="Khmer OS Siemreap" panose="02000500000000020004" pitchFamily="2" charset="0"/>
              <a:ea typeface="Noto Sans Khmer"/>
              <a:cs typeface="Khmer OS Siemreap" panose="02000500000000020004" pitchFamily="2" charset="0"/>
              <a:sym typeface="Noto Sans Khm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Khmer OS Siemreap" panose="02000500000000020004" pitchFamily="2" charset="0"/>
                <a:ea typeface="Noto Sans Khmer"/>
                <a:cs typeface="Khmer OS Siemreap" panose="02000500000000020004" pitchFamily="2" charset="0"/>
                <a:sym typeface="Noto Sans Khmer"/>
              </a:rPr>
              <a:t>កែវ ហង្សបញ្ញា			   </a:t>
            </a:r>
            <a:r>
              <a:rPr lang="km-KH" dirty="0">
                <a:latin typeface="Khmer OS Siemreap" panose="02000500000000020004" pitchFamily="2" charset="0"/>
                <a:ea typeface="Noto Sans Khmer"/>
                <a:cs typeface="Khmer OS Siemreap" panose="02000500000000020004" pitchFamily="2" charset="0"/>
                <a:sym typeface="Noto Sans Khmer"/>
              </a:rPr>
              <a:t>ភួង លាភហេង			</a:t>
            </a:r>
            <a:endParaRPr dirty="0">
              <a:latin typeface="Khmer OS Siemreap" panose="02000500000000020004" pitchFamily="2" charset="0"/>
              <a:ea typeface="Noto Sans Khmer"/>
              <a:cs typeface="Khmer OS Siemreap" panose="02000500000000020004" pitchFamily="2" charset="0"/>
              <a:sym typeface="Noto Sans Khmer"/>
            </a:endParaRPr>
          </a:p>
        </p:txBody>
      </p:sp>
      <p:cxnSp>
        <p:nvCxnSpPr>
          <p:cNvPr id="162" name="Google Shape;162;p29"/>
          <p:cNvCxnSpPr/>
          <p:nvPr/>
        </p:nvCxnSpPr>
        <p:spPr>
          <a:xfrm rot="10800000" flipH="1">
            <a:off x="383650" y="2933481"/>
            <a:ext cx="4688100" cy="11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976" y="1355753"/>
            <a:ext cx="5574001" cy="44988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29"/>
          <p:cNvCxnSpPr/>
          <p:nvPr/>
        </p:nvCxnSpPr>
        <p:spPr>
          <a:xfrm rot="10800000" flipH="1">
            <a:off x="442950" y="1462589"/>
            <a:ext cx="4688100" cy="11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61;p29">
            <a:extLst>
              <a:ext uri="{FF2B5EF4-FFF2-40B4-BE49-F238E27FC236}">
                <a16:creationId xmlns:a16="http://schemas.microsoft.com/office/drawing/2014/main" id="{198847D4-4E08-FA3B-9A65-A694948DAE5E}"/>
              </a:ext>
            </a:extLst>
          </p:cNvPr>
          <p:cNvSpPr txBox="1">
            <a:spLocks/>
          </p:cNvSpPr>
          <p:nvPr/>
        </p:nvSpPr>
        <p:spPr>
          <a:xfrm>
            <a:off x="3319274" y="3547731"/>
            <a:ext cx="3020394" cy="134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None/>
              <a:defRPr sz="18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Karla"/>
              <a:buNone/>
              <a:defRPr sz="18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Karla"/>
              <a:buNone/>
              <a:defRPr sz="18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Karla"/>
              <a:buNone/>
              <a:defRPr sz="18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Karla"/>
              <a:buNone/>
              <a:defRPr sz="18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Karla"/>
              <a:buNone/>
              <a:defRPr sz="18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Karla"/>
              <a:buNone/>
              <a:defRPr sz="18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Karla"/>
              <a:buNone/>
              <a:defRPr sz="18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Karla"/>
              <a:buNone/>
              <a:defRPr sz="18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km-KH" dirty="0">
                <a:latin typeface="Khmer OS Siemreap" panose="02000500000000020004" pitchFamily="2" charset="0"/>
                <a:ea typeface="Noto Sans Khmer"/>
                <a:cs typeface="Khmer OS Siemreap" panose="02000500000000020004" pitchFamily="2" charset="0"/>
                <a:sym typeface="Noto Sans Khmer"/>
              </a:rPr>
              <a:t>សៅ ច័ន្ទណារ៉ា	</a:t>
            </a:r>
            <a:endParaRPr lang="en-US" dirty="0">
              <a:latin typeface="Khmer OS Siemreap" panose="02000500000000020004" pitchFamily="2" charset="0"/>
              <a:ea typeface="Noto Sans Khmer"/>
              <a:cs typeface="Khmer OS Siemreap" panose="02000500000000020004" pitchFamily="2" charset="0"/>
              <a:sym typeface="Noto Sans Khmer"/>
            </a:endParaRPr>
          </a:p>
          <a:p>
            <a:pPr marL="0" indent="0">
              <a:lnSpc>
                <a:spcPct val="150000"/>
              </a:lnSpc>
            </a:pPr>
            <a:r>
              <a:rPr lang="km-KH" dirty="0">
                <a:latin typeface="Khmer OS Siemreap" panose="02000500000000020004" pitchFamily="2" charset="0"/>
                <a:ea typeface="Noto Sans Khmer"/>
                <a:cs typeface="Khmer OS Siemreap" panose="02000500000000020004" pitchFamily="2" charset="0"/>
                <a:sym typeface="Noto Sans Khmer"/>
              </a:rPr>
              <a:t>លី សុច័ន្ទថា</a:t>
            </a:r>
          </a:p>
          <a:p>
            <a:pPr marL="0" indent="0">
              <a:lnSpc>
                <a:spcPct val="150000"/>
              </a:lnSpc>
            </a:pPr>
            <a:endParaRPr lang="km-KH" dirty="0">
              <a:latin typeface="Khmer OS Siemreap" panose="02000500000000020004" pitchFamily="2" charset="0"/>
              <a:ea typeface="Noto Sans Khmer"/>
              <a:cs typeface="Khmer OS Siemreap" panose="02000500000000020004" pitchFamily="2" charset="0"/>
              <a:sym typeface="Noto Sans Khmer"/>
            </a:endParaRPr>
          </a:p>
          <a:p>
            <a:pPr marL="0" indent="0">
              <a:lnSpc>
                <a:spcPct val="150000"/>
              </a:lnSpc>
            </a:pPr>
            <a:endParaRPr lang="km-KH" dirty="0">
              <a:latin typeface="Khmer OS Siemreap" panose="02000500000000020004" pitchFamily="2" charset="0"/>
              <a:ea typeface="Noto Sans Khmer"/>
              <a:cs typeface="Khmer OS Siemreap" panose="02000500000000020004" pitchFamily="2" charset="0"/>
              <a:sym typeface="Noto Sans Khme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35515-12D9-444B-A3B8-98090AD57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194" y="253455"/>
            <a:ext cx="2703008" cy="737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534B3-623E-4CE5-A50B-9B356E6F7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7897" y="-1010661"/>
            <a:ext cx="3353705" cy="33133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Google Shape;261;p38"/>
          <p:cNvCxnSpPr/>
          <p:nvPr/>
        </p:nvCxnSpPr>
        <p:spPr>
          <a:xfrm>
            <a:off x="2528350" y="982933"/>
            <a:ext cx="4303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Google Shape;262;p38"/>
          <p:cNvSpPr txBox="1">
            <a:spLocks noGrp="1"/>
          </p:cNvSpPr>
          <p:nvPr>
            <p:ph type="body" idx="1"/>
          </p:nvPr>
        </p:nvSpPr>
        <p:spPr>
          <a:xfrm>
            <a:off x="380852" y="1397100"/>
            <a:ext cx="8598196" cy="17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Khmer"/>
              <a:buChar char="●"/>
            </a:pPr>
            <a:r>
              <a:rPr lang="en" sz="1700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ក្រុមហ៊ុនប្រមូលសម្រាម និងសំណល់រឹងឧស្សាហកម្ម</a:t>
            </a:r>
            <a:r>
              <a:rPr lang="en" sz="17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 ដែលទទួលបានអាជ្ញាបណ្ណពីក្រសួងបរិស្ថាន៖</a:t>
            </a:r>
            <a:endParaRPr sz="17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Khmer"/>
              <a:buChar char="○"/>
            </a:pPr>
            <a:r>
              <a:rPr lang="en" sz="17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ក្រុមហ៊ុនស៊ីនទ្រី (CINTRI) - </a:t>
            </a:r>
            <a:r>
              <a:rPr lang="en" sz="1700" dirty="0">
                <a:solidFill>
                  <a:srgbClr val="9900FF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សំរាម និងកាកសំណល់ផ្ទះបាយ ចេញពីរោងចក្រ សហគ្រាស</a:t>
            </a:r>
            <a:endParaRPr sz="1700" dirty="0">
              <a:solidFill>
                <a:srgbClr val="9900FF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Khmer"/>
              <a:buChar char="○"/>
            </a:pPr>
            <a:r>
              <a:rPr lang="en" sz="17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ក្រុមហ៊ុន សារុំ ត្រេឌីង (Sarom Trading Co., Ltd.) នៅភ្នំពេញ និងខេត្តកណ្ដាល - </a:t>
            </a:r>
            <a:r>
              <a:rPr lang="en" sz="1700" dirty="0">
                <a:solidFill>
                  <a:srgbClr val="9900FF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សំណល់រឹងឧស្សាហកម្ម និងសំណល់ប្រកបដោយគ្រោះថ្នាក់</a:t>
            </a:r>
            <a:endParaRPr sz="1700" dirty="0">
              <a:solidFill>
                <a:srgbClr val="9900FF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263" name="Google Shape;263;p38"/>
          <p:cNvSpPr txBox="1"/>
          <p:nvPr/>
        </p:nvSpPr>
        <p:spPr>
          <a:xfrm>
            <a:off x="713100" y="4650550"/>
            <a:ext cx="84309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ប្រភព៖</a:t>
            </a:r>
            <a:r>
              <a:rPr lang="en" i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 ប្រកាសអន្តរក្រសួង លេខ៨០ នៃក្រសួងមហាផ្ទៃ និងក្រសួងបរិស្ថាន (ឆ្នាំ២០០៣)</a:t>
            </a:r>
            <a:endParaRPr sz="1200" i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64" name="Google Shape;264;p38"/>
          <p:cNvSpPr txBox="1">
            <a:spLocks noGrp="1"/>
          </p:cNvSpPr>
          <p:nvPr>
            <p:ph type="title"/>
          </p:nvPr>
        </p:nvSpPr>
        <p:spPr>
          <a:xfrm>
            <a:off x="0" y="291116"/>
            <a:ext cx="9144000" cy="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03.</a:t>
            </a:r>
            <a:r>
              <a:rPr lang="en" sz="22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 ស្ថាប័នទទួលបន្ទុក និងទំនួលខុសត្រូវ</a:t>
            </a:r>
            <a:r>
              <a:rPr lang="en" sz="28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 → </a:t>
            </a:r>
            <a:r>
              <a:rPr lang="en" sz="2300" dirty="0">
                <a:solidFill>
                  <a:srgbClr val="1155CC"/>
                </a:solidFill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ទីភ្នាក់ងារមិនមែនរាជរដ្ឋាភិបាល</a:t>
            </a:r>
            <a:endParaRPr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0" name="Google Shape;270;p39"/>
          <p:cNvCxnSpPr>
            <a:endCxn id="271" idx="0"/>
          </p:cNvCxnSpPr>
          <p:nvPr/>
        </p:nvCxnSpPr>
        <p:spPr>
          <a:xfrm>
            <a:off x="7543775" y="1125150"/>
            <a:ext cx="0" cy="239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2" name="Google Shape;272;p39"/>
          <p:cNvCxnSpPr>
            <a:cxnSpLocks/>
            <a:stCxn id="273" idx="2"/>
            <a:endCxn id="274" idx="0"/>
          </p:cNvCxnSpPr>
          <p:nvPr/>
        </p:nvCxnSpPr>
        <p:spPr>
          <a:xfrm>
            <a:off x="1318264" y="2042564"/>
            <a:ext cx="10" cy="237028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168074" y="225623"/>
            <a:ext cx="8600233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03</a:t>
            </a:r>
            <a:r>
              <a:rPr lang="en" sz="20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. ក្រាហ្វិកអំពីការប្រៀបធៀបការគ្រប់គ្រងសំណល់រឹងទីប្រជុំជន និងឧស្សាហកម្ម</a:t>
            </a:r>
            <a:r>
              <a:rPr lang="en" sz="28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 </a:t>
            </a:r>
            <a:endParaRPr sz="3200"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sp>
        <p:nvSpPr>
          <p:cNvPr id="277" name="Google Shape;277;p39"/>
          <p:cNvSpPr/>
          <p:nvPr/>
        </p:nvSpPr>
        <p:spPr>
          <a:xfrm>
            <a:off x="3532834" y="878725"/>
            <a:ext cx="1329300" cy="5349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ក្រ. បរិស្ថាន</a:t>
            </a:r>
            <a:endParaRPr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278" name="Google Shape;278;p39"/>
          <p:cNvSpPr/>
          <p:nvPr/>
        </p:nvSpPr>
        <p:spPr>
          <a:xfrm>
            <a:off x="6537300" y="1413625"/>
            <a:ext cx="1893600" cy="534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សំណល់រឹងឧស្សាហកម្ម និងសំណល់គ្រោះថ្នាក់</a:t>
            </a:r>
            <a:endParaRPr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340264" y="1433564"/>
            <a:ext cx="1956000" cy="60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សំណល់ទីប្រជុំជន (សំរាម)</a:t>
            </a:r>
            <a:endParaRPr dirty="0">
              <a:solidFill>
                <a:schemeClr val="accent6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279" name="Google Shape;279;p39"/>
          <p:cNvSpPr/>
          <p:nvPr/>
        </p:nvSpPr>
        <p:spPr>
          <a:xfrm>
            <a:off x="230475" y="2380050"/>
            <a:ext cx="2175600" cy="60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អាជ្ញាធររាជធានី-ខេត្ត</a:t>
            </a:r>
            <a:endParaRPr>
              <a:solidFill>
                <a:schemeClr val="accent6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274" name="Google Shape;274;p39"/>
          <p:cNvSpPr/>
          <p:nvPr/>
        </p:nvSpPr>
        <p:spPr>
          <a:xfrm>
            <a:off x="461174" y="4412850"/>
            <a:ext cx="1714200" cy="534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ទីលានចាក់សំរាម</a:t>
            </a:r>
            <a:endParaRPr>
              <a:solidFill>
                <a:schemeClr val="accent6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280" name="Google Shape;280;p39"/>
          <p:cNvSpPr/>
          <p:nvPr/>
        </p:nvSpPr>
        <p:spPr>
          <a:xfrm>
            <a:off x="2999429" y="2417105"/>
            <a:ext cx="2239800" cy="5349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មន្ទីរបរិស្ថានខេត្ត-ក្រុង</a:t>
            </a:r>
            <a:endParaRPr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271" name="Google Shape;271;p39"/>
          <p:cNvSpPr/>
          <p:nvPr/>
        </p:nvSpPr>
        <p:spPr>
          <a:xfrm>
            <a:off x="6879125" y="3522750"/>
            <a:ext cx="1329300" cy="6090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ក្រុមហ៊ុនឯកជន</a:t>
            </a:r>
            <a:endParaRPr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281" name="Google Shape;281;p39"/>
          <p:cNvSpPr/>
          <p:nvPr/>
        </p:nvSpPr>
        <p:spPr>
          <a:xfrm>
            <a:off x="230475" y="3326525"/>
            <a:ext cx="2175600" cy="82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អាជ្ញាធរឃុំ សង្កាត់</a:t>
            </a:r>
            <a:endParaRPr>
              <a:solidFill>
                <a:schemeClr val="accent6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+</a:t>
            </a:r>
            <a:endParaRPr>
              <a:solidFill>
                <a:schemeClr val="accent6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ក្រុមហ៊ុនឯកជន</a:t>
            </a:r>
            <a:endParaRPr>
              <a:solidFill>
                <a:schemeClr val="accent6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282" name="Google Shape;282;p39"/>
          <p:cNvSpPr txBox="1"/>
          <p:nvPr/>
        </p:nvSpPr>
        <p:spPr>
          <a:xfrm>
            <a:off x="2406075" y="1482550"/>
            <a:ext cx="1893600" cy="84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FF00FF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-ផ្ដល់គោលការណ៍ ការណែនាំ និងជំនួយបច្ចេកទេស</a:t>
            </a:r>
            <a:endParaRPr sz="1300">
              <a:solidFill>
                <a:srgbClr val="FF00FF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cxnSp>
        <p:nvCxnSpPr>
          <p:cNvPr id="283" name="Google Shape;283;p39"/>
          <p:cNvCxnSpPr/>
          <p:nvPr/>
        </p:nvCxnSpPr>
        <p:spPr>
          <a:xfrm flipH="1">
            <a:off x="2400200" y="1414475"/>
            <a:ext cx="1157400" cy="9645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lgDash"/>
            <a:round/>
            <a:headEnd type="none" w="med" len="med"/>
            <a:tailEnd type="triangle" w="med" len="med"/>
          </a:ln>
        </p:spPr>
      </p:cxnSp>
      <p:cxnSp>
        <p:nvCxnSpPr>
          <p:cNvPr id="284" name="Google Shape;284;p39"/>
          <p:cNvCxnSpPr>
            <a:stCxn id="280" idx="1"/>
            <a:endCxn id="279" idx="3"/>
          </p:cNvCxnSpPr>
          <p:nvPr/>
        </p:nvCxnSpPr>
        <p:spPr>
          <a:xfrm rot="10800000">
            <a:off x="2406029" y="2684555"/>
            <a:ext cx="5934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5" name="Google Shape;285;p39"/>
          <p:cNvSpPr txBox="1"/>
          <p:nvPr/>
        </p:nvSpPr>
        <p:spPr>
          <a:xfrm>
            <a:off x="4528675" y="1410675"/>
            <a:ext cx="2371500" cy="84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dirty="0">
                <a:solidFill>
                  <a:srgbClr val="0000FF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-ផ្ដល់លិខិតអនុញ្ញាត អាជ្ញាបណ្ណ</a:t>
            </a:r>
            <a:endParaRPr sz="1250" dirty="0">
              <a:solidFill>
                <a:srgbClr val="0000FF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dirty="0">
                <a:solidFill>
                  <a:srgbClr val="0000FF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-ត្រួតពិនិត្យ និងតាមដាន</a:t>
            </a:r>
            <a:endParaRPr sz="1250" dirty="0">
              <a:solidFill>
                <a:srgbClr val="0000FF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dirty="0">
                <a:solidFill>
                  <a:srgbClr val="0000FF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-ផ្ដល់អនុសាសន៍ពេលមានបញ្ហា</a:t>
            </a:r>
            <a:endParaRPr sz="1250" dirty="0">
              <a:solidFill>
                <a:srgbClr val="0000FF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286" name="Google Shape;286;p39"/>
          <p:cNvSpPr txBox="1"/>
          <p:nvPr/>
        </p:nvSpPr>
        <p:spPr>
          <a:xfrm>
            <a:off x="2717200" y="3814350"/>
            <a:ext cx="3166118" cy="84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-ប្រមូល ដឹកជញ្ជូនសំរាម និងសំអាតទីសាធារណៈ</a:t>
            </a:r>
            <a:endParaRPr sz="125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-គ្រប់គ្រងលើឧបករណ៍ប្រមូល</a:t>
            </a:r>
            <a:endParaRPr sz="125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-រាយការណ៍ជូនក្រ.បរិស្ថាន និងអាជ្ញាធររាជធានី</a:t>
            </a:r>
            <a:endParaRPr sz="125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cxnSp>
        <p:nvCxnSpPr>
          <p:cNvPr id="287" name="Google Shape;287;p39"/>
          <p:cNvCxnSpPr>
            <a:endCxn id="271" idx="1"/>
          </p:cNvCxnSpPr>
          <p:nvPr/>
        </p:nvCxnSpPr>
        <p:spPr>
          <a:xfrm>
            <a:off x="4854125" y="1414350"/>
            <a:ext cx="2025000" cy="2412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lgDash"/>
            <a:round/>
            <a:headEnd type="none" w="med" len="med"/>
            <a:tailEnd type="triangle" w="med" len="med"/>
          </a:ln>
        </p:spPr>
      </p:cxnSp>
      <p:cxnSp>
        <p:nvCxnSpPr>
          <p:cNvPr id="288" name="Google Shape;288;p39"/>
          <p:cNvCxnSpPr>
            <a:cxnSpLocks/>
            <a:stCxn id="281" idx="3"/>
            <a:endCxn id="286" idx="1"/>
          </p:cNvCxnSpPr>
          <p:nvPr/>
        </p:nvCxnSpPr>
        <p:spPr>
          <a:xfrm>
            <a:off x="2406075" y="3741425"/>
            <a:ext cx="311125" cy="49706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9" name="Google Shape;289;p39"/>
          <p:cNvSpPr txBox="1"/>
          <p:nvPr/>
        </p:nvSpPr>
        <p:spPr>
          <a:xfrm>
            <a:off x="3086100" y="3004125"/>
            <a:ext cx="3583800" cy="84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38761D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-ត្រួតពិនិត្យ និងតាមដានការអនុវ្តត្ត</a:t>
            </a:r>
            <a:endParaRPr sz="1250">
              <a:solidFill>
                <a:srgbClr val="38761D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38761D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-រាយការណ៍ជូនក្រ.បរិស្ថាន និងអាជ្ញាធររាជធានី-ខេត្ត</a:t>
            </a:r>
            <a:endParaRPr sz="1250">
              <a:solidFill>
                <a:srgbClr val="38761D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38761D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-អនុវត្តពិន័យ</a:t>
            </a:r>
            <a:endParaRPr sz="1250">
              <a:solidFill>
                <a:srgbClr val="38761D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cxnSp>
        <p:nvCxnSpPr>
          <p:cNvPr id="290" name="Google Shape;290;p39"/>
          <p:cNvCxnSpPr/>
          <p:nvPr/>
        </p:nvCxnSpPr>
        <p:spPr>
          <a:xfrm>
            <a:off x="5239225" y="2640900"/>
            <a:ext cx="1275900" cy="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1" name="Google Shape;291;p39"/>
          <p:cNvSpPr txBox="1"/>
          <p:nvPr/>
        </p:nvSpPr>
        <p:spPr>
          <a:xfrm>
            <a:off x="6371224" y="4088525"/>
            <a:ext cx="2857835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-ប្រមូល ដឹកជញ្ជូនសំណល់ឧស្សាហកម្ម</a:t>
            </a:r>
            <a:endParaRPr sz="125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-គ្រប់គ្រងលើឧបករណ៍ប្រមូល</a:t>
            </a:r>
            <a:endParaRPr sz="125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-សាងសង់ និងគ្រប់គ្រងទីលានចាក់សំណល់</a:t>
            </a:r>
            <a:endParaRPr sz="125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-រាយការណ៍ជូនក្រ.បរិស្ថាន </a:t>
            </a:r>
            <a:endParaRPr sz="125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cxnSp>
        <p:nvCxnSpPr>
          <p:cNvPr id="292" name="Google Shape;292;p39"/>
          <p:cNvCxnSpPr>
            <a:stCxn id="277" idx="1"/>
          </p:cNvCxnSpPr>
          <p:nvPr/>
        </p:nvCxnSpPr>
        <p:spPr>
          <a:xfrm rot="10800000">
            <a:off x="1296634" y="1146175"/>
            <a:ext cx="223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39"/>
          <p:cNvCxnSpPr>
            <a:cxnSpLocks/>
            <a:stCxn id="273" idx="0"/>
          </p:cNvCxnSpPr>
          <p:nvPr/>
        </p:nvCxnSpPr>
        <p:spPr>
          <a:xfrm flipV="1">
            <a:off x="1318264" y="1125164"/>
            <a:ext cx="0" cy="30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39"/>
          <p:cNvCxnSpPr>
            <a:stCxn id="277" idx="3"/>
          </p:cNvCxnSpPr>
          <p:nvPr/>
        </p:nvCxnSpPr>
        <p:spPr>
          <a:xfrm>
            <a:off x="4862134" y="1146175"/>
            <a:ext cx="2670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39"/>
          <p:cNvSpPr/>
          <p:nvPr/>
        </p:nvSpPr>
        <p:spPr>
          <a:xfrm>
            <a:off x="6537300" y="2160450"/>
            <a:ext cx="2175600" cy="60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អាជ្ញាធដែនដី</a:t>
            </a:r>
            <a:endParaRPr>
              <a:solidFill>
                <a:schemeClr val="accent6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296" name="Google Shape;296;p39"/>
          <p:cNvSpPr txBox="1"/>
          <p:nvPr/>
        </p:nvSpPr>
        <p:spPr>
          <a:xfrm>
            <a:off x="6727775" y="2753775"/>
            <a:ext cx="2175600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CC4125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-ត្រួតពិនិត្យ និងតាមដាន</a:t>
            </a:r>
            <a:endParaRPr sz="1250">
              <a:solidFill>
                <a:srgbClr val="CC4125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CC4125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-ចុះអធិការកិច្ច និងរាយការណ៍</a:t>
            </a:r>
            <a:endParaRPr sz="1250">
              <a:solidFill>
                <a:srgbClr val="CC4125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>
            <a:spLocks noGrp="1"/>
          </p:cNvSpPr>
          <p:nvPr>
            <p:ph type="body" idx="1"/>
          </p:nvPr>
        </p:nvSpPr>
        <p:spPr>
          <a:xfrm>
            <a:off x="880900" y="1164175"/>
            <a:ext cx="2755200" cy="388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1. ចំពោះម្ចាស់កម្មសិទ្ធ</a:t>
            </a:r>
            <a:endParaRPr sz="1800" b="1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		</a:t>
            </a:r>
            <a:endParaRPr sz="15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304" name="Google Shape;304;p40"/>
          <p:cNvSpPr txBox="1"/>
          <p:nvPr/>
        </p:nvSpPr>
        <p:spPr>
          <a:xfrm>
            <a:off x="3865425" y="4308926"/>
            <a:ext cx="4887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1200" dirty="0">
                <a:solidFill>
                  <a:srgbClr val="434343"/>
                </a:solidFill>
                <a:latin typeface="!Khmer OS Siemreap" panose="02000500000000020004" pitchFamily="2" charset="0"/>
                <a:ea typeface="Karla"/>
                <a:cs typeface="!Khmer OS Siemreap" panose="02000500000000020004" pitchFamily="2" charset="0"/>
                <a:sym typeface="Noto Sans Khmer"/>
              </a:rPr>
              <a:t>ប្រភព៖</a:t>
            </a:r>
            <a:r>
              <a:rPr lang="km-KH" sz="1200" dirty="0">
                <a:solidFill>
                  <a:srgbClr val="434343"/>
                </a:solidFill>
                <a:latin typeface="Noto Sans Khmer"/>
                <a:ea typeface="Karla"/>
                <a:cs typeface="Noto Sans Khmer"/>
                <a:sym typeface="Noto Sans Khmer"/>
              </a:rPr>
              <a:t> </a:t>
            </a:r>
            <a:r>
              <a:rPr lang="en" sz="1200" dirty="0">
                <a:solidFill>
                  <a:srgbClr val="434343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MCF, Consequences of poor industrial waste disposal methods/services, 2022.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Google Shape;305;p40"/>
          <p:cNvSpPr txBox="1"/>
          <p:nvPr/>
        </p:nvSpPr>
        <p:spPr>
          <a:xfrm>
            <a:off x="391575" y="1573441"/>
            <a:ext cx="332982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ម្ចាស់កម្មសិទ្ធិ​ឬអ្នកទទួលខុសត្រូវទីកន្លែងរោងចក្រ ត្រូវកំណត់ពីប្រភពបំពុល តំបន់ឧស្សាហកម្ម ឬតំបន់មានសកម្មភាពអភិវឌ្ឍន៍ធនធានធម្មជាតិនានា មានដូចជា៖</a:t>
            </a:r>
            <a:endParaRPr dirty="0">
              <a:solidFill>
                <a:srgbClr val="434343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Khmer"/>
              <a:buChar char="●"/>
            </a:pPr>
            <a:r>
              <a:rPr lang="en" dirty="0">
                <a:solidFill>
                  <a:srgbClr val="434343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តម្លើង ឬប្រើប្រាស់ឧបករណ៍ត្រួតពិនិត្យ</a:t>
            </a:r>
            <a:endParaRPr dirty="0">
              <a:solidFill>
                <a:srgbClr val="434343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Khmer"/>
              <a:buChar char="●"/>
            </a:pPr>
            <a:r>
              <a:rPr lang="en" dirty="0">
                <a:solidFill>
                  <a:srgbClr val="434343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ផ្តល់គំរូតាង</a:t>
            </a:r>
            <a:endParaRPr dirty="0">
              <a:solidFill>
                <a:srgbClr val="434343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Khmer"/>
              <a:buChar char="●"/>
            </a:pPr>
            <a:r>
              <a:rPr lang="en" dirty="0">
                <a:solidFill>
                  <a:srgbClr val="434343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រៀបចំ ឬរក្សាទុក និងផ្ញើរជូនពិនិត្យនូវកំណត់ត្រា និងរបាយការណ៍នានា។</a:t>
            </a:r>
            <a:endParaRPr dirty="0">
              <a:solidFill>
                <a:srgbClr val="434343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pic>
        <p:nvPicPr>
          <p:cNvPr id="306" name="Google Shape;30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5425" y="1213650"/>
            <a:ext cx="4887000" cy="30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0"/>
          <p:cNvSpPr txBox="1"/>
          <p:nvPr/>
        </p:nvSpPr>
        <p:spPr>
          <a:xfrm>
            <a:off x="77972" y="4242290"/>
            <a:ext cx="378745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ប្រភព៖</a:t>
            </a:r>
            <a:r>
              <a:rPr lang="en" sz="1200" i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 ច្បាប់ស្តីពីកិច្ចការពារបរិស្ថាន និងការគ្រប់គ្រងធម្មជាតិ​ មាត្រា ១៤</a:t>
            </a:r>
            <a:endParaRPr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1" name="Google Shape;321;p42">
            <a:extLst>
              <a:ext uri="{FF2B5EF4-FFF2-40B4-BE49-F238E27FC236}">
                <a16:creationId xmlns:a16="http://schemas.microsoft.com/office/drawing/2014/main" id="{95A89D5D-1BCD-4FE1-B8C9-559000D180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636" y="332008"/>
            <a:ext cx="88018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04.</a:t>
            </a:r>
            <a:r>
              <a:rPr lang="en" sz="2000" dirty="0"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 </a:t>
            </a:r>
            <a:r>
              <a:rPr lang="en" sz="32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យន្តការត្រួតពិនិត្យនិងអនុលោមភាព​ (ទោសប្បញ្ញត្តិ)</a:t>
            </a:r>
            <a:endParaRPr sz="3200"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 txBox="1">
            <a:spLocks noGrp="1"/>
          </p:cNvSpPr>
          <p:nvPr>
            <p:ph type="body" idx="1"/>
          </p:nvPr>
        </p:nvSpPr>
        <p:spPr>
          <a:xfrm>
            <a:off x="863600" y="1136925"/>
            <a:ext cx="3341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Noto Sans Khmer"/>
              <a:buAutoNum type="arabicPeriod"/>
            </a:pPr>
            <a:r>
              <a:rPr lang="en" sz="1800" b="1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ចំពោះម្ចាស់កម្មសិទ្ធិ</a:t>
            </a:r>
            <a:endParaRPr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15" name="Google Shape;315;p41"/>
          <p:cNvSpPr/>
          <p:nvPr/>
        </p:nvSpPr>
        <p:spPr>
          <a:xfrm>
            <a:off x="445386" y="1647361"/>
            <a:ext cx="3678815" cy="326488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មានវិធាន៣​ ដែលម្ចាស់កម្មសិទ្ធិត្រូវគោរព ក្នុងករណីម្ចាស់កម្មសិទ្ធិបានបំពាននូវបទបញ្ញត្តិ៖</a:t>
            </a:r>
            <a:endParaRPr sz="1600" b="1"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Khmer"/>
              <a:buChar char="●"/>
            </a:pPr>
            <a:r>
              <a:rPr lang="en" sz="1500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កែតម្រូវសកម្មភាពបំពានរបស់ខ្លួនភ្លាមៗ ឬក្នុងរយៈពេលជាក់លាក់</a:t>
            </a:r>
            <a:endParaRPr sz="1500"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Khmer"/>
              <a:buChar char="●"/>
            </a:pPr>
            <a:r>
              <a:rPr lang="en" sz="1500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បញ្ឍប់សកម្មភាព រហូតដល់បទល្មើសត្រូវបានកែតម្រូវ</a:t>
            </a:r>
            <a:endParaRPr sz="1500"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Khmer"/>
              <a:buChar char="●"/>
            </a:pPr>
            <a:r>
              <a:rPr lang="en" sz="1500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សម្អាតការបំពុល។</a:t>
            </a:r>
            <a:endParaRPr sz="1800" b="1"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ប្រភព៖</a:t>
            </a:r>
            <a:r>
              <a:rPr lang="en" sz="1200" i="1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 ច្បាប់ស្តីពីកិច្ចការពារបរិស្ថាន និងការគ្រប់គ្រងធម្មជាតិ​ មាត្រា ២០</a:t>
            </a:r>
            <a:endParaRPr sz="1200" dirty="0">
              <a:solidFill>
                <a:schemeClr val="accent4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16" name="Google Shape;316;p41"/>
          <p:cNvSpPr/>
          <p:nvPr/>
        </p:nvSpPr>
        <p:spPr>
          <a:xfrm>
            <a:off x="4542415" y="1647361"/>
            <a:ext cx="4041604" cy="3264882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ទណ្ឌកម្ម៖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Khmer"/>
              <a:buChar char="●"/>
            </a:pPr>
            <a:r>
              <a:rPr lang="en" sz="1500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បង់ប្រាក់ពិន័យពី </a:t>
            </a:r>
            <a:r>
              <a:rPr lang="en" sz="1500" u="sng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១លានរៀល ទៅ​ ១០លានរៀល</a:t>
            </a:r>
            <a:endParaRPr sz="1500"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Khmer"/>
              <a:buChar char="●"/>
            </a:pPr>
            <a:r>
              <a:rPr lang="en" sz="1500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ក្នុងករណី</a:t>
            </a:r>
            <a:r>
              <a:rPr lang="en" sz="1500" u="sng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មិនរាងចាល </a:t>
            </a:r>
            <a:r>
              <a:rPr lang="en" sz="1500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ត្រូវទទួលការពិន័យពី </a:t>
            </a:r>
            <a:r>
              <a:rPr lang="en" sz="1500" u="sng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២១លានរៀល ទៅ៣០លានរៀល</a:t>
            </a:r>
            <a:r>
              <a:rPr lang="en" sz="1500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 និង</a:t>
            </a:r>
            <a:endParaRPr sz="1500"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Khmer"/>
              <a:buChar char="●"/>
            </a:pPr>
            <a:r>
              <a:rPr lang="en" sz="1500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ផ្តន្ទាទោសជាប់ពន្ធនាគារពី </a:t>
            </a:r>
            <a:r>
              <a:rPr lang="en" sz="1500" u="sng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១ខែ ទៅ​ ១ឆ្នាំ</a:t>
            </a:r>
            <a:r>
              <a:rPr lang="en" sz="1500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។</a:t>
            </a:r>
            <a:endParaRPr sz="1800" b="1"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ប្រភព៖</a:t>
            </a:r>
            <a:r>
              <a:rPr lang="en" sz="1200" i="1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 ច្បាប់ស្តីពីកិច្ចការពារបរិស្ថាន និងការគ្រប់គ្រងធម្មជាតិ​ មាត្រា ២០</a:t>
            </a:r>
            <a:endParaRPr sz="1200" dirty="0">
              <a:solidFill>
                <a:schemeClr val="accent4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9" name="Google Shape;321;p42">
            <a:extLst>
              <a:ext uri="{FF2B5EF4-FFF2-40B4-BE49-F238E27FC236}">
                <a16:creationId xmlns:a16="http://schemas.microsoft.com/office/drawing/2014/main" id="{4BB4DCC6-2584-44D1-8A3D-5597D1E722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636" y="332008"/>
            <a:ext cx="88018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04.</a:t>
            </a:r>
            <a:r>
              <a:rPr lang="en" sz="2000" dirty="0"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 </a:t>
            </a:r>
            <a:r>
              <a:rPr lang="en" sz="32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យន្តការត្រួតពិនិត្យនិងអនុលោមភាព​ (ទោសប្បញ្ញត្តិ)</a:t>
            </a:r>
            <a:endParaRPr sz="3200"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>
            <a:spLocks noGrp="1"/>
          </p:cNvSpPr>
          <p:nvPr>
            <p:ph type="title"/>
          </p:nvPr>
        </p:nvSpPr>
        <p:spPr>
          <a:xfrm>
            <a:off x="178636" y="332008"/>
            <a:ext cx="88018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04.</a:t>
            </a:r>
            <a:r>
              <a:rPr lang="en" sz="2000" dirty="0"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 </a:t>
            </a:r>
            <a:r>
              <a:rPr lang="en" sz="32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យន្តការត្រួតពិនិត្យនិងអនុលោមភាព​ (ទោសប្បញ្ញត្តិ)</a:t>
            </a:r>
            <a:endParaRPr sz="3200"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  <p:sp>
        <p:nvSpPr>
          <p:cNvPr id="323" name="Google Shape;323;p42"/>
          <p:cNvSpPr/>
          <p:nvPr/>
        </p:nvSpPr>
        <p:spPr>
          <a:xfrm>
            <a:off x="418518" y="1188750"/>
            <a:ext cx="3240000" cy="3622742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2. </a:t>
            </a:r>
            <a:r>
              <a:rPr lang="km-KH" b="1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ចំពោះ</a:t>
            </a:r>
            <a:r>
              <a:rPr lang="en" b="1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អាជ្ញាធរដែលមានសមត្ថកិច្ច</a:t>
            </a:r>
            <a:endParaRPr b="1"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អាជ្ញាធរដែលមានសមត្ថកិច្ចមិនត្រូវ៖</a:t>
            </a:r>
            <a:endParaRPr b="1"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Noto Sans Khmer"/>
              <a:buChar char="●"/>
            </a:pPr>
            <a:r>
              <a:rPr lang="en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មានការធ្វេសប្រហែស ខ្វះការប្រុងប្រយ័ត្ន​ ឬ</a:t>
            </a:r>
            <a:endParaRPr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Noto Sans Khmer"/>
              <a:buChar char="●"/>
            </a:pPr>
            <a:r>
              <a:rPr lang="en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មិនគោរពបទបញ្ជារបស់ក្រសួង ឬ</a:t>
            </a:r>
            <a:endParaRPr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Noto Sans Khmer"/>
              <a:buChar char="●"/>
            </a:pPr>
            <a:r>
              <a:rPr lang="en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រួមគំនិត និងអ្នកប្រព្រឹត្តបទល្មើស​</a:t>
            </a:r>
            <a:endParaRPr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Noto Sans Khmer"/>
              <a:buChar char="●"/>
            </a:pPr>
            <a:r>
              <a:rPr lang="en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ឬជួយម្រួលក្នុងការប្រព្រឹត្តបទល្មើស</a:t>
            </a:r>
            <a:endParaRPr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ប្រភព៖​ </a:t>
            </a:r>
            <a:r>
              <a:rPr lang="en" i="1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មាត្រា ២៤ នៃច្បាប់ដដែល</a:t>
            </a:r>
            <a:endParaRPr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324" name="Google Shape;324;p42"/>
          <p:cNvSpPr/>
          <p:nvPr/>
        </p:nvSpPr>
        <p:spPr>
          <a:xfrm>
            <a:off x="4210493" y="1950750"/>
            <a:ext cx="4770007" cy="1242000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បុគ្គលណាមិនអនុញ្ញាត ឬរារាំងមិនអោយមន្រ្តីអធិការកិច្ចចូលធ្វើការ ត្រួតពិនិត្យ ឬធ្វើអធិការកិច្ចលើទីតាំង</a:t>
            </a:r>
            <a:endParaRPr sz="1500"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325" name="Google Shape;325;p42"/>
          <p:cNvSpPr/>
          <p:nvPr/>
        </p:nvSpPr>
        <p:spPr>
          <a:xfrm>
            <a:off x="4281377" y="3297900"/>
            <a:ext cx="4699123" cy="138661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ការប្រព្រឹត្តបង្កអោយមានគ្រោះថ្នាក់ដល់រាងកាយឬជីវិតមនុស្ស ដល់ទ្រព្យសម្បត្តិឯកជន ដល់ទ្រព្យសម្បត្តិសាធារណៈ ដល់បរិស្ថាន ដល់ធនធានធម្មជាតិ។</a:t>
            </a:r>
            <a:endParaRPr sz="1500"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326" name="Google Shape;326;p42"/>
          <p:cNvSpPr txBox="1"/>
          <p:nvPr/>
        </p:nvSpPr>
        <p:spPr>
          <a:xfrm>
            <a:off x="4090482" y="1067209"/>
            <a:ext cx="46350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មានអំពើមួយចំនួនដែលនាំអោយបុគ្គលដែលពាក់ព័ន្ធទទួលទោសទាំងរដ្ឋប្បវេណី និងព្រហ្មទណ្ឌប្រសិនបើ៖</a:t>
            </a:r>
            <a:endParaRPr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27" name="Google Shape;327;p42"/>
          <p:cNvSpPr txBox="1"/>
          <p:nvPr/>
        </p:nvSpPr>
        <p:spPr>
          <a:xfrm>
            <a:off x="5980500" y="4684500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ប្រភព៖</a:t>
            </a:r>
            <a:r>
              <a:rPr lang="en" sz="1200" i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 មាត្រា ២១​ និង​២២ នៃច្បាប់ដដែល</a:t>
            </a:r>
            <a:endParaRPr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>
            <a:spLocks noGrp="1"/>
          </p:cNvSpPr>
          <p:nvPr>
            <p:ph type="body" idx="1"/>
          </p:nvPr>
        </p:nvSpPr>
        <p:spPr>
          <a:xfrm>
            <a:off x="1557000" y="1717700"/>
            <a:ext cx="5980500" cy="26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Khmer"/>
              <a:ea typeface="Noto Sans Khmer"/>
              <a:cs typeface="Noto Sans Khmer"/>
              <a:sym typeface="Noto Sans Khm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Khmer"/>
              <a:ea typeface="Noto Sans Khmer"/>
              <a:cs typeface="Noto Sans Khmer"/>
              <a:sym typeface="Noto Sans Khmer"/>
            </a:endParaRPr>
          </a:p>
        </p:txBody>
      </p:sp>
      <p:sp>
        <p:nvSpPr>
          <p:cNvPr id="333" name="Google Shape;333;p43"/>
          <p:cNvSpPr txBox="1">
            <a:spLocks noGrp="1"/>
          </p:cNvSpPr>
          <p:nvPr>
            <p:ph type="title"/>
          </p:nvPr>
        </p:nvSpPr>
        <p:spPr>
          <a:xfrm>
            <a:off x="0" y="309757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ករណីសិក្សា</a:t>
            </a:r>
            <a:endParaRPr sz="3200" b="0"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sp>
        <p:nvSpPr>
          <p:cNvPr id="334" name="Google Shape;334;p43"/>
          <p:cNvSpPr/>
          <p:nvPr/>
        </p:nvSpPr>
        <p:spPr>
          <a:xfrm>
            <a:off x="687572" y="1038395"/>
            <a:ext cx="7960241" cy="33813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សហគ្រាសរោងចក្រកាត់ដេរ (ក) ត្រូវបានបង្កើតឡើងនៅក្នុងឆ្នាំ២០២០ ដែលមានទីតាំងស្ថិតនៅទីក្រុង(ខ)។​  នៅកំឡុងពេលដំណើរការផលិត​សំលៀកបំពាក់រោងចក្រកាត់ដេរនេះមិនមានយន្តការនៅក្នុងការគ្រប់គ្រងសំំណល់រឹងដែលកើតចេញពីរោងចក្ររបស់ខ្លួននោះទេ។​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រោងចក្រនេះបានយកសំណល់ដែលខ្លួនបានផលិត យកទៅដុតបំផ្លាញនិងយកទៅចាក់ចោលពាសវាលពាសកាលដែលជាហេតុធ្វើអោយបំពុលដល់បរិស្ថានជាខ្លាំង។ បន្ថែមពីនេះបន្ទាប់ពីឃើញហេតុការណ៍នេះកើតឡើង  ប្រជាជននៅក្នុងតំបន់នោះបានប្តឹងទៅសមត្ថកិច្ចនៅក្នុងតំបន់(ខ) ដើម្បីចូលទៅត្រួតពិនិត្យ និងធ្វើអន្តរាគមន៍ ក៏ប៉ុន្តែត្រូវបានបុគ្គលិកនៅក្នុងរោងចក្រ (ក) រារាំងដំណើរការរបស់សម្ថកិច្ច។</a:t>
            </a:r>
            <a:endParaRPr sz="1600"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​</a:t>
            </a:r>
            <a:endParaRPr sz="1600" b="1"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4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តើអំពើរបស់រោងចក្រកាត់ដេរ (ក) អាចចាត់ទុកជាបទល្មើសដែរឬទេ?</a:t>
            </a:r>
            <a:endParaRPr sz="1600" b="1" dirty="0">
              <a:solidFill>
                <a:schemeClr val="accent4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/>
          <p:nvPr/>
        </p:nvSpPr>
        <p:spPr>
          <a:xfrm>
            <a:off x="485350" y="1624551"/>
            <a:ext cx="8171100" cy="25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4"/>
          <p:cNvSpPr txBox="1">
            <a:spLocks noGrp="1"/>
          </p:cNvSpPr>
          <p:nvPr>
            <p:ph type="title"/>
          </p:nvPr>
        </p:nvSpPr>
        <p:spPr>
          <a:xfrm>
            <a:off x="485350" y="39947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05.</a:t>
            </a:r>
            <a:r>
              <a:rPr lang="en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 ការអនុវត្ត និងបញ្ហាប្រឈម</a:t>
            </a:r>
            <a:endParaRPr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sp>
        <p:nvSpPr>
          <p:cNvPr id="341" name="Google Shape;341;p44"/>
          <p:cNvSpPr txBox="1">
            <a:spLocks noGrp="1"/>
          </p:cNvSpPr>
          <p:nvPr>
            <p:ph type="title" idx="2"/>
          </p:nvPr>
        </p:nvSpPr>
        <p:spPr>
          <a:xfrm>
            <a:off x="647560" y="3287751"/>
            <a:ext cx="2869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Khmer OS Siemreap" panose="02000500000000020004" pitchFamily="2" charset="0"/>
                <a:ea typeface="Noto Sans Khmer"/>
                <a:cs typeface="Khmer OS Siemreap" panose="02000500000000020004" pitchFamily="2" charset="0"/>
                <a:sym typeface="Noto Sans Khmer"/>
              </a:rPr>
              <a:t>ក.  សហគ្រាស/រោងចក្រ </a:t>
            </a:r>
            <a:endParaRPr sz="2000" dirty="0">
              <a:latin typeface="Khmer OS Siemreap" panose="02000500000000020004" pitchFamily="2" charset="0"/>
              <a:ea typeface="Noto Sans Khmer"/>
              <a:cs typeface="Khmer OS Siemreap" panose="02000500000000020004" pitchFamily="2" charset="0"/>
              <a:sym typeface="Noto Sans Khmer"/>
            </a:endParaRPr>
          </a:p>
        </p:txBody>
      </p:sp>
      <p:sp>
        <p:nvSpPr>
          <p:cNvPr id="342" name="Google Shape;342;p44"/>
          <p:cNvSpPr txBox="1">
            <a:spLocks noGrp="1"/>
          </p:cNvSpPr>
          <p:nvPr>
            <p:ph type="title" idx="3"/>
          </p:nvPr>
        </p:nvSpPr>
        <p:spPr>
          <a:xfrm>
            <a:off x="3678970" y="328775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ខ. រាជរដ្ឋាភិបាល </a:t>
            </a:r>
            <a:endParaRPr sz="20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343" name="Google Shape;343;p44"/>
          <p:cNvSpPr txBox="1">
            <a:spLocks noGrp="1"/>
          </p:cNvSpPr>
          <p:nvPr>
            <p:ph type="title" idx="5"/>
          </p:nvPr>
        </p:nvSpPr>
        <p:spPr>
          <a:xfrm>
            <a:off x="5954951" y="3407525"/>
            <a:ext cx="2626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គ. អ្នកផ្តល់សេវាកម្ម</a:t>
            </a:r>
            <a:endParaRPr sz="20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ប្រមូលសំរាម </a:t>
            </a:r>
            <a:endParaRPr sz="20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grpSp>
        <p:nvGrpSpPr>
          <p:cNvPr id="344" name="Google Shape;344;p44"/>
          <p:cNvGrpSpPr/>
          <p:nvPr/>
        </p:nvGrpSpPr>
        <p:grpSpPr>
          <a:xfrm>
            <a:off x="1387750" y="1910675"/>
            <a:ext cx="1275300" cy="1275300"/>
            <a:chOff x="1387750" y="1910675"/>
            <a:chExt cx="1275300" cy="1275300"/>
          </a:xfrm>
        </p:grpSpPr>
        <p:sp>
          <p:nvSpPr>
            <p:cNvPr id="345" name="Google Shape;345;p44"/>
            <p:cNvSpPr/>
            <p:nvPr/>
          </p:nvSpPr>
          <p:spPr>
            <a:xfrm>
              <a:off x="1387750" y="1910675"/>
              <a:ext cx="1275300" cy="1275300"/>
            </a:xfrm>
            <a:prstGeom prst="octagon">
              <a:avLst>
                <a:gd name="adj" fmla="val 2928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6" name="Google Shape;346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65175" y="2121245"/>
              <a:ext cx="720451" cy="720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44"/>
          <p:cNvGrpSpPr/>
          <p:nvPr/>
        </p:nvGrpSpPr>
        <p:grpSpPr>
          <a:xfrm>
            <a:off x="3934350" y="1910675"/>
            <a:ext cx="1275300" cy="1275300"/>
            <a:chOff x="3934350" y="1910675"/>
            <a:chExt cx="1275300" cy="1275300"/>
          </a:xfrm>
        </p:grpSpPr>
        <p:sp>
          <p:nvSpPr>
            <p:cNvPr id="348" name="Google Shape;348;p44"/>
            <p:cNvSpPr/>
            <p:nvPr/>
          </p:nvSpPr>
          <p:spPr>
            <a:xfrm>
              <a:off x="3934350" y="1910675"/>
              <a:ext cx="1275300" cy="1275300"/>
            </a:xfrm>
            <a:prstGeom prst="octagon">
              <a:avLst>
                <a:gd name="adj" fmla="val 2928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9" name="Google Shape;349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11776" y="2188100"/>
              <a:ext cx="720451" cy="720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0" name="Google Shape;350;p44"/>
          <p:cNvGrpSpPr/>
          <p:nvPr/>
        </p:nvGrpSpPr>
        <p:grpSpPr>
          <a:xfrm>
            <a:off x="6480950" y="1910675"/>
            <a:ext cx="1275300" cy="1275300"/>
            <a:chOff x="6480950" y="1910675"/>
            <a:chExt cx="1275300" cy="1275300"/>
          </a:xfrm>
        </p:grpSpPr>
        <p:sp>
          <p:nvSpPr>
            <p:cNvPr id="351" name="Google Shape;351;p44"/>
            <p:cNvSpPr/>
            <p:nvPr/>
          </p:nvSpPr>
          <p:spPr>
            <a:xfrm>
              <a:off x="6480950" y="1910675"/>
              <a:ext cx="1275300" cy="1275300"/>
            </a:xfrm>
            <a:prstGeom prst="octagon">
              <a:avLst>
                <a:gd name="adj" fmla="val 2928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2" name="Google Shape;352;p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20252" y="2077452"/>
              <a:ext cx="992650" cy="992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"/>
          <p:cNvSpPr txBox="1">
            <a:spLocks noGrp="1"/>
          </p:cNvSpPr>
          <p:nvPr>
            <p:ph type="title"/>
          </p:nvPr>
        </p:nvSpPr>
        <p:spPr>
          <a:xfrm>
            <a:off x="1369116" y="4520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6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ក. រោងចក្រ/សហគ្រាស </a:t>
            </a:r>
            <a:endParaRPr sz="2600"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grpSp>
        <p:nvGrpSpPr>
          <p:cNvPr id="358" name="Google Shape;358;p45"/>
          <p:cNvGrpSpPr/>
          <p:nvPr/>
        </p:nvGrpSpPr>
        <p:grpSpPr>
          <a:xfrm>
            <a:off x="474880" y="253050"/>
            <a:ext cx="824737" cy="841188"/>
            <a:chOff x="1387750" y="1910675"/>
            <a:chExt cx="1275300" cy="1275300"/>
          </a:xfrm>
        </p:grpSpPr>
        <p:sp>
          <p:nvSpPr>
            <p:cNvPr id="359" name="Google Shape;359;p45"/>
            <p:cNvSpPr/>
            <p:nvPr/>
          </p:nvSpPr>
          <p:spPr>
            <a:xfrm>
              <a:off x="1387750" y="1910675"/>
              <a:ext cx="1275300" cy="1275300"/>
            </a:xfrm>
            <a:prstGeom prst="octagon">
              <a:avLst>
                <a:gd name="adj" fmla="val 2928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60" name="Google Shape;360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65175" y="2121245"/>
              <a:ext cx="720451" cy="720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1" name="Google Shape;361;p45"/>
          <p:cNvSpPr/>
          <p:nvPr/>
        </p:nvSpPr>
        <p:spPr>
          <a:xfrm>
            <a:off x="382025" y="2259050"/>
            <a:ext cx="2734500" cy="209321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5"/>
          <p:cNvSpPr txBox="1"/>
          <p:nvPr/>
        </p:nvSpPr>
        <p:spPr>
          <a:xfrm>
            <a:off x="374850" y="2584598"/>
            <a:ext cx="2734500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ពឹងផ្អែកលើអ្នកផ្ដល់សេវាប្រមូលសំរាមស្ទើរតែទាំងស្រុង</a:t>
            </a:r>
            <a:endParaRPr sz="24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363" name="Google Shape;363;p45"/>
          <p:cNvSpPr/>
          <p:nvPr/>
        </p:nvSpPr>
        <p:spPr>
          <a:xfrm>
            <a:off x="3300152" y="2254159"/>
            <a:ext cx="2734500" cy="209321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5"/>
          <p:cNvSpPr txBox="1"/>
          <p:nvPr/>
        </p:nvSpPr>
        <p:spPr>
          <a:xfrm>
            <a:off x="3259502" y="2372232"/>
            <a:ext cx="2815800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កង្វះព័ត៌មានទាក់ទងនឹង បរិមាណនៃសំណល់រឹង</a:t>
            </a:r>
            <a:endParaRPr sz="24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ឧស្សាហកម្ម</a:t>
            </a:r>
            <a:endParaRPr sz="24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365" name="Google Shape;365;p45"/>
          <p:cNvSpPr/>
          <p:nvPr/>
        </p:nvSpPr>
        <p:spPr>
          <a:xfrm>
            <a:off x="6225454" y="2254159"/>
            <a:ext cx="2734500" cy="209321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5"/>
          <p:cNvSpPr txBox="1"/>
          <p:nvPr/>
        </p:nvSpPr>
        <p:spPr>
          <a:xfrm>
            <a:off x="6326873" y="2587968"/>
            <a:ext cx="2531662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កង្វះលិខិតបទដ្ឋានគតិយុទ្ធិ</a:t>
            </a:r>
            <a:r>
              <a:rPr lang="km-KH" sz="24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ក្នុងការចងកាតព្វកិច្ច</a:t>
            </a:r>
            <a:endParaRPr sz="24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367" name="Google Shape;367;p45"/>
          <p:cNvSpPr txBox="1"/>
          <p:nvPr/>
        </p:nvSpPr>
        <p:spPr>
          <a:xfrm>
            <a:off x="292950" y="1142050"/>
            <a:ext cx="86466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Khmer"/>
              <a:buChar char="➢"/>
            </a:pPr>
            <a:r>
              <a:rPr lang="en" sz="18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ារអនុវត្តជាក់ស្ដែងរបស់រោងចក្រសហគ្រាសក្នុងការគ្រប់គ្រងសំណល់រឹងឧស្សាហកម្មនៅមានការខ្វះចន្លោះជាច្រើនក៏ព្រោះតែ</a:t>
            </a:r>
            <a:endParaRPr sz="18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AEE060C8-34B7-4724-9B51-E0528FFA4845}"/>
              </a:ext>
            </a:extLst>
          </p:cNvPr>
          <p:cNvSpPr/>
          <p:nvPr/>
        </p:nvSpPr>
        <p:spPr>
          <a:xfrm>
            <a:off x="7795458" y="1672615"/>
            <a:ext cx="1235906" cy="8188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>
            <a:spLocks noGrp="1"/>
          </p:cNvSpPr>
          <p:nvPr>
            <p:ph type="title"/>
          </p:nvPr>
        </p:nvSpPr>
        <p:spPr>
          <a:xfrm>
            <a:off x="1369200" y="47012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ខ. រាជរដ្ឋាភិបាល </a:t>
            </a:r>
            <a:endParaRPr sz="260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grpSp>
        <p:nvGrpSpPr>
          <p:cNvPr id="373" name="Google Shape;373;p46"/>
          <p:cNvGrpSpPr/>
          <p:nvPr/>
        </p:nvGrpSpPr>
        <p:grpSpPr>
          <a:xfrm>
            <a:off x="418300" y="253050"/>
            <a:ext cx="830220" cy="855471"/>
            <a:chOff x="3934350" y="1910675"/>
            <a:chExt cx="1275300" cy="1275300"/>
          </a:xfrm>
        </p:grpSpPr>
        <p:sp>
          <p:nvSpPr>
            <p:cNvPr id="374" name="Google Shape;374;p46"/>
            <p:cNvSpPr/>
            <p:nvPr/>
          </p:nvSpPr>
          <p:spPr>
            <a:xfrm>
              <a:off x="3934350" y="1910675"/>
              <a:ext cx="1275300" cy="1275300"/>
            </a:xfrm>
            <a:prstGeom prst="octagon">
              <a:avLst>
                <a:gd name="adj" fmla="val 2928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5" name="Google Shape;375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11776" y="2188100"/>
              <a:ext cx="720451" cy="720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6" name="Google Shape;376;p46"/>
          <p:cNvSpPr txBox="1"/>
          <p:nvPr/>
        </p:nvSpPr>
        <p:spPr>
          <a:xfrm>
            <a:off x="418300" y="1227538"/>
            <a:ext cx="855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Noto Sans Khmer"/>
              <a:buChar char="➢"/>
            </a:pPr>
            <a:r>
              <a:rPr lang="en" sz="200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ការអនុវត្តជាក់ស្ដែង </a:t>
            </a:r>
            <a:endParaRPr sz="200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377" name="Google Shape;377;p46"/>
          <p:cNvSpPr/>
          <p:nvPr/>
        </p:nvSpPr>
        <p:spPr>
          <a:xfrm>
            <a:off x="1097400" y="2191199"/>
            <a:ext cx="2997150" cy="2210679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46"/>
          <p:cNvSpPr txBox="1"/>
          <p:nvPr/>
        </p:nvSpPr>
        <p:spPr>
          <a:xfrm>
            <a:off x="1169581" y="2496334"/>
            <a:ext cx="2884319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កង្វះទិន្នន័យ/ព័ត៌មានដែលធ្វើឲ្យពិបាកក្នុងការតាមដាន</a:t>
            </a:r>
            <a:endParaRPr sz="20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សកម្មភាពរបស់រោងចក្រ</a:t>
            </a:r>
            <a:endParaRPr sz="20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សហគ្រាស</a:t>
            </a:r>
            <a:endParaRPr sz="20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379" name="Google Shape;379;p46"/>
          <p:cNvSpPr/>
          <p:nvPr/>
        </p:nvSpPr>
        <p:spPr>
          <a:xfrm>
            <a:off x="5371106" y="2605863"/>
            <a:ext cx="2734500" cy="9696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6"/>
          <p:cNvSpPr txBox="1"/>
          <p:nvPr/>
        </p:nvSpPr>
        <p:spPr>
          <a:xfrm>
            <a:off x="5330456" y="2679796"/>
            <a:ext cx="281580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ពុំមានស្ដង់ដាក្នុងការប្រមូល</a:t>
            </a:r>
            <a:endParaRPr sz="18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ទិន្នន័យពាក់ព័ន្ធ</a:t>
            </a:r>
            <a:endParaRPr sz="18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cxnSp>
        <p:nvCxnSpPr>
          <p:cNvPr id="381" name="Google Shape;381;p46"/>
          <p:cNvCxnSpPr>
            <a:cxnSpLocks/>
          </p:cNvCxnSpPr>
          <p:nvPr/>
        </p:nvCxnSpPr>
        <p:spPr>
          <a:xfrm>
            <a:off x="4094550" y="3075805"/>
            <a:ext cx="123590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"/>
          <p:cNvSpPr txBox="1">
            <a:spLocks noGrp="1"/>
          </p:cNvSpPr>
          <p:nvPr>
            <p:ph type="title"/>
          </p:nvPr>
        </p:nvSpPr>
        <p:spPr>
          <a:xfrm>
            <a:off x="1270780" y="5367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គ. អ្នកផ្តល់សេវាកម្មប្រមូលសំរាម</a:t>
            </a:r>
            <a:endParaRPr sz="2600"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grpSp>
        <p:nvGrpSpPr>
          <p:cNvPr id="387" name="Google Shape;387;p47"/>
          <p:cNvGrpSpPr/>
          <p:nvPr/>
        </p:nvGrpSpPr>
        <p:grpSpPr>
          <a:xfrm>
            <a:off x="417067" y="320317"/>
            <a:ext cx="769644" cy="867969"/>
            <a:chOff x="6480950" y="1910675"/>
            <a:chExt cx="1275300" cy="1275300"/>
          </a:xfrm>
        </p:grpSpPr>
        <p:sp>
          <p:nvSpPr>
            <p:cNvPr id="388" name="Google Shape;388;p47"/>
            <p:cNvSpPr/>
            <p:nvPr/>
          </p:nvSpPr>
          <p:spPr>
            <a:xfrm>
              <a:off x="6480950" y="1910675"/>
              <a:ext cx="1275300" cy="1275300"/>
            </a:xfrm>
            <a:prstGeom prst="octagon">
              <a:avLst>
                <a:gd name="adj" fmla="val 2928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9" name="Google Shape;389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20252" y="2077452"/>
              <a:ext cx="992650" cy="992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0" name="Google Shape;390;p47"/>
          <p:cNvGrpSpPr/>
          <p:nvPr/>
        </p:nvGrpSpPr>
        <p:grpSpPr>
          <a:xfrm>
            <a:off x="417067" y="1333850"/>
            <a:ext cx="7202933" cy="3272911"/>
            <a:chOff x="486450" y="1262175"/>
            <a:chExt cx="6502800" cy="2881800"/>
          </a:xfrm>
        </p:grpSpPr>
        <p:sp>
          <p:nvSpPr>
            <p:cNvPr id="391" name="Google Shape;391;p47"/>
            <p:cNvSpPr/>
            <p:nvPr/>
          </p:nvSpPr>
          <p:spPr>
            <a:xfrm>
              <a:off x="973050" y="1262175"/>
              <a:ext cx="6016200" cy="2881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7"/>
            <p:cNvSpPr/>
            <p:nvPr/>
          </p:nvSpPr>
          <p:spPr>
            <a:xfrm>
              <a:off x="486450" y="1262175"/>
              <a:ext cx="486600" cy="288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47"/>
          <p:cNvSpPr txBox="1">
            <a:spLocks noGrp="1"/>
          </p:cNvSpPr>
          <p:nvPr>
            <p:ph type="subTitle" idx="4294967295"/>
          </p:nvPr>
        </p:nvSpPr>
        <p:spPr>
          <a:xfrm>
            <a:off x="1161266" y="1492284"/>
            <a:ext cx="5852100" cy="27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ក្រុមហ៊ុនឯកជនចំនួនបីត្រូវបានបែងចែកទៅតាមទីតាំងផ្សេងៗគ្នាក្នុងរាជធានីភ្នំពេញ (កាកសំណល់រឹង)​ ៖</a:t>
            </a:r>
            <a:endParaRPr b="1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03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b="1" dirty="0"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1. 800 Super/Global Action for Environment Awareness Public Limited​ </a:t>
            </a:r>
            <a:endParaRPr b="1" dirty="0">
              <a:latin typeface="Times New Roman" panose="02020603050405020304" pitchFamily="18" charset="0"/>
              <a:ea typeface="Noto Sans Khmer"/>
              <a:cs typeface="Times New Roman" panose="02020603050405020304" pitchFamily="18" charset="0"/>
              <a:sym typeface="Noto Sans Khmer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តំបន់ទី១</a:t>
            </a:r>
            <a:r>
              <a:rPr lang="en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​ មានចំនួន ៥​ ខណ្ឌដូចជា ខណ្ឌទួលគោក ខណ្ឌសែនសុខ ខណ្ឌឬស្សីកែវ ខណ្ឌជ្រោយចង្វារ និងខណ្ឌព្រែកព្នៅ</a:t>
            </a:r>
            <a:endParaRPr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03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b="1" dirty="0"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2. Mizuda Group Co., Ltd </a:t>
            </a:r>
            <a:endParaRPr b="1" dirty="0">
              <a:latin typeface="Times New Roman" panose="02020603050405020304" pitchFamily="18" charset="0"/>
              <a:ea typeface="Noto Sans Khmer"/>
              <a:cs typeface="Times New Roman" panose="02020603050405020304" pitchFamily="18" charset="0"/>
              <a:sym typeface="Noto Sans Khmer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តំបន់ទី២ </a:t>
            </a:r>
            <a:r>
              <a:rPr lang="en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មានចំនួន ៥​ ខណ្ឌដូចជា ខណ្ឌដូនពេញ ខណ្ឌ៧មករា ខណ្ឌដង្កោ ខណ្ឌកំបូល និងខណ្ឌពោធនិ៍សែនជ័យ</a:t>
            </a:r>
            <a:endParaRPr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03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b="1" dirty="0"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3. CINTRI (Cambodia)/Everbri​ght (China)​ </a:t>
            </a:r>
            <a:endParaRPr b="1" dirty="0">
              <a:latin typeface="Times New Roman" panose="02020603050405020304" pitchFamily="18" charset="0"/>
              <a:ea typeface="Noto Sans Khmer"/>
              <a:cs typeface="Times New Roman" panose="02020603050405020304" pitchFamily="18" charset="0"/>
              <a:sym typeface="Noto Sans Khmer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តំបន់ទី៣ </a:t>
            </a:r>
            <a:r>
              <a:rPr lang="en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មានចំនួន ៤ ខណ្ឌដូចជា ខណ្ឌចំការមន ខណ្ឋបឹងកេងកង ខណ្ឌមានជ័យ និងខណ្ឌច្បារអំពៅ</a:t>
            </a:r>
            <a:endParaRPr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cxnSp>
        <p:nvCxnSpPr>
          <p:cNvPr id="394" name="Google Shape;394;p47"/>
          <p:cNvCxnSpPr>
            <a:cxnSpLocks/>
          </p:cNvCxnSpPr>
          <p:nvPr/>
        </p:nvCxnSpPr>
        <p:spPr>
          <a:xfrm>
            <a:off x="1346791" y="1049670"/>
            <a:ext cx="7825893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800 Super">
            <a:extLst>
              <a:ext uri="{FF2B5EF4-FFF2-40B4-BE49-F238E27FC236}">
                <a16:creationId xmlns:a16="http://schemas.microsoft.com/office/drawing/2014/main" id="{5EE0A375-B301-4755-856A-EA5231E99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66" y="1208445"/>
            <a:ext cx="1982145" cy="10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kers collect trash a day before the holiday - Khmer Times">
            <a:extLst>
              <a:ext uri="{FF2B5EF4-FFF2-40B4-BE49-F238E27FC236}">
                <a16:creationId xmlns:a16="http://schemas.microsoft.com/office/drawing/2014/main" id="{D803B24B-476C-4F0D-90A0-E8633CFA0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496" y="2331146"/>
            <a:ext cx="1920284" cy="112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t's a dirty job... A night with the trash collectors | Phnom Penh Post">
            <a:extLst>
              <a:ext uri="{FF2B5EF4-FFF2-40B4-BE49-F238E27FC236}">
                <a16:creationId xmlns:a16="http://schemas.microsoft.com/office/drawing/2014/main" id="{C39C9AD5-7547-41C7-AE71-E366D34F3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04" y="3556935"/>
            <a:ext cx="1910176" cy="12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715025" y="5609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មាតិកា</a:t>
            </a:r>
            <a:endParaRPr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  <p:sp>
        <p:nvSpPr>
          <p:cNvPr id="172" name="Google Shape;172;p30"/>
          <p:cNvSpPr txBox="1">
            <a:spLocks noGrp="1"/>
          </p:cNvSpPr>
          <p:nvPr>
            <p:ph type="title" idx="2"/>
          </p:nvPr>
        </p:nvSpPr>
        <p:spPr>
          <a:xfrm>
            <a:off x="715025" y="1763020"/>
            <a:ext cx="2610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សេចក្តីផ្តើម </a:t>
            </a:r>
            <a:endParaRPr sz="2100"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sp>
        <p:nvSpPr>
          <p:cNvPr id="173" name="Google Shape;173;p30"/>
          <p:cNvSpPr txBox="1">
            <a:spLocks noGrp="1"/>
          </p:cNvSpPr>
          <p:nvPr>
            <p:ph type="title" idx="16"/>
          </p:nvPr>
        </p:nvSpPr>
        <p:spPr>
          <a:xfrm>
            <a:off x="720000" y="1541325"/>
            <a:ext cx="8025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Google Shape;174;p30"/>
          <p:cNvSpPr txBox="1">
            <a:spLocks noGrp="1"/>
          </p:cNvSpPr>
          <p:nvPr>
            <p:ph type="title" idx="17"/>
          </p:nvPr>
        </p:nvSpPr>
        <p:spPr>
          <a:xfrm>
            <a:off x="3419269" y="1541325"/>
            <a:ext cx="8025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Google Shape;175;p30"/>
          <p:cNvSpPr txBox="1">
            <a:spLocks noGrp="1"/>
          </p:cNvSpPr>
          <p:nvPr>
            <p:ph type="title" idx="18"/>
          </p:nvPr>
        </p:nvSpPr>
        <p:spPr>
          <a:xfrm>
            <a:off x="6118550" y="1541325"/>
            <a:ext cx="8025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Google Shape;176;p30"/>
          <p:cNvSpPr txBox="1">
            <a:spLocks noGrp="1"/>
          </p:cNvSpPr>
          <p:nvPr>
            <p:ph type="title" idx="19"/>
          </p:nvPr>
        </p:nvSpPr>
        <p:spPr>
          <a:xfrm>
            <a:off x="720000" y="3040400"/>
            <a:ext cx="8025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Google Shape;177;p30"/>
          <p:cNvSpPr txBox="1">
            <a:spLocks noGrp="1"/>
          </p:cNvSpPr>
          <p:nvPr>
            <p:ph type="title" idx="20"/>
          </p:nvPr>
        </p:nvSpPr>
        <p:spPr>
          <a:xfrm>
            <a:off x="3419269" y="3040400"/>
            <a:ext cx="8025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Google Shape;178;p30"/>
          <p:cNvSpPr txBox="1">
            <a:spLocks noGrp="1"/>
          </p:cNvSpPr>
          <p:nvPr>
            <p:ph type="title" idx="21"/>
          </p:nvPr>
        </p:nvSpPr>
        <p:spPr>
          <a:xfrm>
            <a:off x="6118550" y="3040400"/>
            <a:ext cx="8025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9" name="Google Shape;179;p30"/>
          <p:cNvCxnSpPr/>
          <p:nvPr/>
        </p:nvCxnSpPr>
        <p:spPr>
          <a:xfrm>
            <a:off x="1336925" y="1772175"/>
            <a:ext cx="1366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30"/>
          <p:cNvCxnSpPr/>
          <p:nvPr/>
        </p:nvCxnSpPr>
        <p:spPr>
          <a:xfrm>
            <a:off x="1413125" y="3271250"/>
            <a:ext cx="1366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30"/>
          <p:cNvCxnSpPr/>
          <p:nvPr/>
        </p:nvCxnSpPr>
        <p:spPr>
          <a:xfrm>
            <a:off x="4112403" y="1772175"/>
            <a:ext cx="1366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30"/>
          <p:cNvCxnSpPr/>
          <p:nvPr/>
        </p:nvCxnSpPr>
        <p:spPr>
          <a:xfrm>
            <a:off x="4112403" y="3271250"/>
            <a:ext cx="1366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30"/>
          <p:cNvCxnSpPr/>
          <p:nvPr/>
        </p:nvCxnSpPr>
        <p:spPr>
          <a:xfrm>
            <a:off x="6811675" y="1772175"/>
            <a:ext cx="1366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30"/>
          <p:cNvCxnSpPr/>
          <p:nvPr/>
        </p:nvCxnSpPr>
        <p:spPr>
          <a:xfrm>
            <a:off x="6811675" y="3271250"/>
            <a:ext cx="1366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30"/>
          <p:cNvSpPr txBox="1">
            <a:spLocks noGrp="1"/>
          </p:cNvSpPr>
          <p:nvPr>
            <p:ph type="title" idx="2"/>
          </p:nvPr>
        </p:nvSpPr>
        <p:spPr>
          <a:xfrm>
            <a:off x="3446325" y="2136925"/>
            <a:ext cx="2505177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ច្បាប់ និង លិខិតបទដ្ឋានគតិយុត្តពាក់ព័ន្ធ</a:t>
            </a:r>
            <a:endParaRPr sz="2100"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 idx="2"/>
          </p:nvPr>
        </p:nvSpPr>
        <p:spPr>
          <a:xfrm>
            <a:off x="6304125" y="2103100"/>
            <a:ext cx="222315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ស្ថាប័នទទួលបន្ទុក និងទំនួលខុសត្រូវ </a:t>
            </a:r>
            <a:endParaRPr sz="2100"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sp>
        <p:nvSpPr>
          <p:cNvPr id="187" name="Google Shape;187;p30"/>
          <p:cNvSpPr txBox="1">
            <a:spLocks noGrp="1"/>
          </p:cNvSpPr>
          <p:nvPr>
            <p:ph type="title" idx="2"/>
          </p:nvPr>
        </p:nvSpPr>
        <p:spPr>
          <a:xfrm>
            <a:off x="715025" y="390594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យន្តការត្រួតពិនិត្យនិងអនុលោមភាព </a:t>
            </a:r>
            <a:endParaRPr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3446325" y="3323962"/>
            <a:ext cx="277545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ការអនុវត្ត និងបញ្ហាប្រឈម</a:t>
            </a:r>
            <a:endParaRPr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sp>
        <p:nvSpPr>
          <p:cNvPr id="189" name="Google Shape;189;p30"/>
          <p:cNvSpPr txBox="1">
            <a:spLocks noGrp="1"/>
          </p:cNvSpPr>
          <p:nvPr>
            <p:ph type="title" idx="2"/>
          </p:nvPr>
        </p:nvSpPr>
        <p:spPr>
          <a:xfrm>
            <a:off x="6262950" y="337824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សេចក្តីសន្និដ្ឋាន </a:t>
            </a:r>
            <a:endParaRPr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0" name="Google Shape;400;p48"/>
          <p:cNvCxnSpPr/>
          <p:nvPr/>
        </p:nvCxnSpPr>
        <p:spPr>
          <a:xfrm>
            <a:off x="0" y="2764925"/>
            <a:ext cx="5260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1" name="Google Shape;401;p48"/>
          <p:cNvSpPr txBox="1">
            <a:spLocks noGrp="1"/>
          </p:cNvSpPr>
          <p:nvPr>
            <p:ph type="title"/>
          </p:nvPr>
        </p:nvSpPr>
        <p:spPr>
          <a:xfrm>
            <a:off x="725063" y="1254872"/>
            <a:ext cx="3788400" cy="16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ប៉ុន្តែ</a:t>
            </a:r>
            <a:endParaRPr sz="8200"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sp>
        <p:nvSpPr>
          <p:cNvPr id="402" name="Google Shape;402;p48"/>
          <p:cNvSpPr txBox="1">
            <a:spLocks noGrp="1"/>
          </p:cNvSpPr>
          <p:nvPr>
            <p:ph type="subTitle" idx="1"/>
          </p:nvPr>
        </p:nvSpPr>
        <p:spPr>
          <a:xfrm>
            <a:off x="-1" y="3120300"/>
            <a:ext cx="6062545" cy="148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សម្រាប់សំណល់រឹង​ឧស្សាហកម្មគឺមានតែក្រុមហ៊ុនផ្តល់សេវាប្រមូលសំរាមតែ </a:t>
            </a:r>
            <a:endParaRPr sz="16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មួយ​ ប៉ុណ្ណោះ គឺ​​ </a:t>
            </a:r>
            <a:r>
              <a:rPr lang="en" sz="1600" b="1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ក្រុមហ៊ុន Sarom Trading​ </a:t>
            </a:r>
            <a:r>
              <a:rPr lang="en" sz="16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(ទទួលបានអាជ្ញាប័ណ្ណពីក្រសួងបរិស្ថានក្នុងឆ្នាំ 2002) ធ្វើប្រតិបត្តិការនៅទីក្រុងភ្នំពេញនិងខេត្តកណ្តាល រួចដឹកបន្តទៅកាន់ទីតាំងបោះចោលចុងក្រោយនៅខណ្ឌពោធិ៍៍សែនជ័យ។ </a:t>
            </a:r>
            <a:endParaRPr sz="16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grpSp>
        <p:nvGrpSpPr>
          <p:cNvPr id="403" name="Google Shape;403;p48"/>
          <p:cNvGrpSpPr/>
          <p:nvPr/>
        </p:nvGrpSpPr>
        <p:grpSpPr>
          <a:xfrm>
            <a:off x="5278325" y="-230154"/>
            <a:ext cx="4825051" cy="5990155"/>
            <a:chOff x="5125925" y="-230154"/>
            <a:chExt cx="4825051" cy="5990155"/>
          </a:xfrm>
        </p:grpSpPr>
        <p:pic>
          <p:nvPicPr>
            <p:cNvPr id="404" name="Google Shape;404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1301" y="3691650"/>
              <a:ext cx="2689675" cy="206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48"/>
            <p:cNvPicPr preferRelativeResize="0"/>
            <p:nvPr/>
          </p:nvPicPr>
          <p:blipFill rotWithShape="1">
            <a:blip r:embed="rId4">
              <a:alphaModFix/>
            </a:blip>
            <a:srcRect b="60339"/>
            <a:stretch/>
          </p:blipFill>
          <p:spPr>
            <a:xfrm rot="2">
              <a:off x="6927975" y="1331139"/>
              <a:ext cx="2216025" cy="19617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4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5910145" y="1207400"/>
              <a:ext cx="2216031" cy="393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48"/>
            <p:cNvPicPr preferRelativeResize="0"/>
            <p:nvPr/>
          </p:nvPicPr>
          <p:blipFill rotWithShape="1">
            <a:blip r:embed="rId4">
              <a:alphaModFix/>
            </a:blip>
            <a:srcRect b="60339"/>
            <a:stretch/>
          </p:blipFill>
          <p:spPr>
            <a:xfrm rot="3">
              <a:off x="6453750" y="-230154"/>
              <a:ext cx="1380800" cy="1222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48"/>
            <p:cNvPicPr preferRelativeResize="0"/>
            <p:nvPr/>
          </p:nvPicPr>
          <p:blipFill rotWithShape="1">
            <a:blip r:embed="rId4">
              <a:alphaModFix/>
            </a:blip>
            <a:srcRect b="60339"/>
            <a:stretch/>
          </p:blipFill>
          <p:spPr>
            <a:xfrm rot="3">
              <a:off x="8496550" y="32496"/>
              <a:ext cx="1380800" cy="1222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48"/>
            <p:cNvPicPr preferRelativeResize="0"/>
            <p:nvPr/>
          </p:nvPicPr>
          <p:blipFill rotWithShape="1">
            <a:blip r:embed="rId4">
              <a:alphaModFix/>
            </a:blip>
            <a:srcRect b="60339"/>
            <a:stretch/>
          </p:blipFill>
          <p:spPr>
            <a:xfrm rot="4">
              <a:off x="5125925" y="2153837"/>
              <a:ext cx="944150" cy="835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0" name="Google Shape;410;p48"/>
          <p:cNvSpPr txBox="1"/>
          <p:nvPr/>
        </p:nvSpPr>
        <p:spPr>
          <a:xfrm>
            <a:off x="134400" y="152900"/>
            <a:ext cx="6403800" cy="9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B45F06"/>
                </a:solidFill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ការអនុវត្តយន្តការគ្រប់គ្រងសំណល់រឹងឧស្សាហកម្ម</a:t>
            </a:r>
            <a:endParaRPr sz="2400" b="1" dirty="0">
              <a:solidFill>
                <a:srgbClr val="B45F06"/>
              </a:solidFill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9"/>
          <p:cNvSpPr txBox="1">
            <a:spLocks noGrp="1"/>
          </p:cNvSpPr>
          <p:nvPr>
            <p:ph type="subTitle" idx="1"/>
          </p:nvPr>
        </p:nvSpPr>
        <p:spPr>
          <a:xfrm>
            <a:off x="0" y="366728"/>
            <a:ext cx="5044500" cy="47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Khmer"/>
              <a:buChar char="●"/>
            </a:pPr>
            <a:r>
              <a:rPr lang="en" sz="1500" dirty="0">
                <a:solidFill>
                  <a:schemeClr val="tx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ក្រុមហ៊ុន​​ Sarom Trading មានកន្លែងចោលសំរាមផ្ទាល់ខ្លួន។</a:t>
            </a:r>
            <a:endParaRPr sz="1500" dirty="0">
              <a:solidFill>
                <a:schemeClr val="tx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Khmer"/>
              <a:buChar char="●"/>
            </a:pPr>
            <a:r>
              <a:rPr lang="en" sz="1500" dirty="0">
                <a:solidFill>
                  <a:schemeClr val="tx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សំណល់រឹងឧស្សាហកម្មទាំងនោះមាន​ដូចជាសម្លៀកបំពាក់ ស្បែក ផ្លាស្ទិច និងម៉ាស៊ីនកិនក្រដាស។</a:t>
            </a:r>
            <a:endParaRPr sz="1500" dirty="0">
              <a:solidFill>
                <a:schemeClr val="tx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Khmer"/>
              <a:buChar char="●"/>
            </a:pPr>
            <a:r>
              <a:rPr lang="en" sz="1500" dirty="0">
                <a:solidFill>
                  <a:schemeClr val="tx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តំបន់សេដ្ឋកិច្ចពិសេសភ្នំពេញ (PPSEZ) </a:t>
            </a:r>
            <a:endParaRPr sz="1500" dirty="0">
              <a:solidFill>
                <a:schemeClr val="tx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tx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បានអនុវត្តការបណ្តាក់ទុនរួមគ្នាជាមួយក្រុមហ៊ុនជប៉ុន GOMI ដើម្បី​ពង្រីកនូវការគ្រប់គ្រង​​នៅខាងក្រៅ រាជធានីភ្នំពេញ  និងខេត្តកណ្តាល។</a:t>
            </a:r>
            <a:endParaRPr sz="1500" dirty="0">
              <a:solidFill>
                <a:schemeClr val="tx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Khmer"/>
              <a:buChar char="●"/>
            </a:pPr>
            <a:r>
              <a:rPr lang="en" sz="1500" dirty="0">
                <a:solidFill>
                  <a:schemeClr val="tx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ក្រុមហ៊ុន​​ Sarom Trading​ ជាប្រភពផ្តល់ </a:t>
            </a:r>
            <a:r>
              <a:rPr lang="en" sz="1500" b="1" u="sng" dirty="0">
                <a:solidFill>
                  <a:schemeClr val="tx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ទិន្នន័យ</a:t>
            </a:r>
            <a:r>
              <a:rPr lang="en" sz="1500" dirty="0">
                <a:solidFill>
                  <a:schemeClr val="tx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 តែមួយ ដោយ​ ទិន្នន័យសរុបនៅឆ្នាំ 2019​ អំពី សំណល់រឹងឧស្សាហកម្ម មានអត្រាប្រមាណ 154,593​​ តោន។</a:t>
            </a:r>
            <a:endParaRPr sz="1500" dirty="0">
              <a:solidFill>
                <a:schemeClr val="tx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pic>
        <p:nvPicPr>
          <p:cNvPr id="416" name="Google Shape;41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4500" y="922931"/>
            <a:ext cx="3897225" cy="26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9"/>
          <p:cNvSpPr txBox="1"/>
          <p:nvPr/>
        </p:nvSpPr>
        <p:spPr>
          <a:xfrm>
            <a:off x="5159325" y="3683417"/>
            <a:ext cx="378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រូបពី៖ លោក ជិន សុធន</a:t>
            </a:r>
            <a:r>
              <a:rPr lang="en" sz="900" dirty="0">
                <a:latin typeface="Noto Sans Khmer"/>
                <a:ea typeface="Noto Sans Khmer"/>
                <a:cs typeface="Noto Sans Khmer"/>
                <a:sym typeface="Noto Sans Khmer"/>
              </a:rPr>
              <a:t>, </a:t>
            </a:r>
            <a:r>
              <a:rPr lang="en" sz="900" dirty="0"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“Waste Management and Activities of Cambodia in the Application of Basel Convention”, 2010.</a:t>
            </a:r>
            <a:endParaRPr sz="900" dirty="0">
              <a:latin typeface="Times New Roman" panose="02020603050405020304" pitchFamily="18" charset="0"/>
              <a:ea typeface="Noto Sans Khmer"/>
              <a:cs typeface="Times New Roman" panose="02020603050405020304" pitchFamily="18" charset="0"/>
              <a:sym typeface="Noto Sans Khm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0"/>
          <p:cNvSpPr txBox="1">
            <a:spLocks noGrp="1"/>
          </p:cNvSpPr>
          <p:nvPr>
            <p:ph type="title"/>
          </p:nvPr>
        </p:nvSpPr>
        <p:spPr>
          <a:xfrm>
            <a:off x="339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45F06"/>
                </a:solidFill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ដំណាក់កាលប្រមូលសំណល់រឹងឧស្សាហកម្ម</a:t>
            </a:r>
            <a:endParaRPr sz="2400">
              <a:solidFill>
                <a:srgbClr val="B45F06"/>
              </a:solidFill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cxnSp>
        <p:nvCxnSpPr>
          <p:cNvPr id="423" name="Google Shape;423;p50"/>
          <p:cNvCxnSpPr/>
          <p:nvPr/>
        </p:nvCxnSpPr>
        <p:spPr>
          <a:xfrm>
            <a:off x="1776150" y="2421324"/>
            <a:ext cx="8175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4" name="Google Shape;424;p50"/>
          <p:cNvCxnSpPr/>
          <p:nvPr/>
        </p:nvCxnSpPr>
        <p:spPr>
          <a:xfrm>
            <a:off x="4617575" y="2421324"/>
            <a:ext cx="817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5" name="Google Shape;425;p50"/>
          <p:cNvCxnSpPr/>
          <p:nvPr/>
        </p:nvCxnSpPr>
        <p:spPr>
          <a:xfrm>
            <a:off x="6697050" y="2421324"/>
            <a:ext cx="817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26" name="Google Shape;426;p50"/>
          <p:cNvGrpSpPr/>
          <p:nvPr/>
        </p:nvGrpSpPr>
        <p:grpSpPr>
          <a:xfrm>
            <a:off x="1983812" y="2220153"/>
            <a:ext cx="402310" cy="402310"/>
            <a:chOff x="2327363" y="1934188"/>
            <a:chExt cx="480600" cy="480600"/>
          </a:xfrm>
        </p:grpSpPr>
        <p:sp>
          <p:nvSpPr>
            <p:cNvPr id="427" name="Google Shape;427;p50"/>
            <p:cNvSpPr/>
            <p:nvPr/>
          </p:nvSpPr>
          <p:spPr>
            <a:xfrm>
              <a:off x="2327363" y="1934188"/>
              <a:ext cx="480600" cy="480600"/>
            </a:xfrm>
            <a:prstGeom prst="octagon">
              <a:avLst>
                <a:gd name="adj" fmla="val 2928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0"/>
            <p:cNvSpPr/>
            <p:nvPr/>
          </p:nvSpPr>
          <p:spPr>
            <a:xfrm>
              <a:off x="2507725" y="2084422"/>
              <a:ext cx="120000" cy="180401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50"/>
          <p:cNvGrpSpPr/>
          <p:nvPr/>
        </p:nvGrpSpPr>
        <p:grpSpPr>
          <a:xfrm>
            <a:off x="4825300" y="2220153"/>
            <a:ext cx="402310" cy="402310"/>
            <a:chOff x="2327363" y="1934188"/>
            <a:chExt cx="480600" cy="480600"/>
          </a:xfrm>
        </p:grpSpPr>
        <p:sp>
          <p:nvSpPr>
            <p:cNvPr id="430" name="Google Shape;430;p50"/>
            <p:cNvSpPr/>
            <p:nvPr/>
          </p:nvSpPr>
          <p:spPr>
            <a:xfrm>
              <a:off x="2327363" y="1934188"/>
              <a:ext cx="480600" cy="480600"/>
            </a:xfrm>
            <a:prstGeom prst="octagon">
              <a:avLst>
                <a:gd name="adj" fmla="val 2928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0"/>
            <p:cNvSpPr/>
            <p:nvPr/>
          </p:nvSpPr>
          <p:spPr>
            <a:xfrm>
              <a:off x="2507725" y="2084422"/>
              <a:ext cx="120000" cy="180401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50"/>
          <p:cNvGrpSpPr/>
          <p:nvPr/>
        </p:nvGrpSpPr>
        <p:grpSpPr>
          <a:xfrm>
            <a:off x="6904750" y="2220153"/>
            <a:ext cx="402310" cy="402310"/>
            <a:chOff x="2327363" y="1934188"/>
            <a:chExt cx="480600" cy="480600"/>
          </a:xfrm>
        </p:grpSpPr>
        <p:sp>
          <p:nvSpPr>
            <p:cNvPr id="433" name="Google Shape;433;p50"/>
            <p:cNvSpPr/>
            <p:nvPr/>
          </p:nvSpPr>
          <p:spPr>
            <a:xfrm>
              <a:off x="2327363" y="1934188"/>
              <a:ext cx="480600" cy="480600"/>
            </a:xfrm>
            <a:prstGeom prst="octagon">
              <a:avLst>
                <a:gd name="adj" fmla="val 2928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0"/>
            <p:cNvSpPr/>
            <p:nvPr/>
          </p:nvSpPr>
          <p:spPr>
            <a:xfrm>
              <a:off x="2507725" y="2084422"/>
              <a:ext cx="120000" cy="180401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5" name="Google Shape;43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99" y="1608274"/>
            <a:ext cx="1190225" cy="119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8779" y="1608283"/>
            <a:ext cx="1353676" cy="135367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0"/>
          <p:cNvSpPr txBox="1"/>
          <p:nvPr/>
        </p:nvSpPr>
        <p:spPr>
          <a:xfrm>
            <a:off x="4156183" y="2875087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បញ្ជូនទៅកន្លែងស្តុកទុកកាកសំណល់ </a:t>
            </a:r>
            <a:endParaRPr sz="15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438" name="Google Shape;438;p50"/>
          <p:cNvSpPr txBox="1"/>
          <p:nvPr/>
        </p:nvSpPr>
        <p:spPr>
          <a:xfrm>
            <a:off x="845174" y="2863341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អ្នកផ្តល់សេវាប្រមូលកាកសំណល់ពីប្រភពបញ្ចេញ</a:t>
            </a:r>
            <a:endParaRPr sz="15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439" name="Google Shape;439;p50"/>
          <p:cNvSpPr txBox="1"/>
          <p:nvPr/>
        </p:nvSpPr>
        <p:spPr>
          <a:xfrm>
            <a:off x="6594313" y="2913285"/>
            <a:ext cx="2405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ដឹកបន្តទៅកន្លែងចាក់សំរាមសុវត្ថិភាព​​</a:t>
            </a:r>
            <a:endParaRPr sz="1200" b="1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ចុងក្រោយ (ក្នុងខណ្ឌពោធិ៍សែនជ័យ)</a:t>
            </a:r>
            <a:endParaRPr sz="15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pic>
        <p:nvPicPr>
          <p:cNvPr id="440" name="Google Shape;44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8113" y="1757011"/>
            <a:ext cx="1056200" cy="10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1475" y="1524849"/>
            <a:ext cx="1353676" cy="1353676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0"/>
          <p:cNvSpPr txBox="1"/>
          <p:nvPr/>
        </p:nvSpPr>
        <p:spPr>
          <a:xfrm>
            <a:off x="273974" y="3473698"/>
            <a:ext cx="3419675" cy="13009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ម្ចាស់សំណល់​ ត្រូវធានានូវការទុកដាក់​ឬស្តុកទុក​ប្រកប ដោយ បច្ចេកទេសសមស្រប ព្រមទាំងត្រូវផ្តល់នូវរបាយការណ៍នៃ សំណល់គ្រោះថ្នាក់។</a:t>
            </a:r>
            <a:endParaRPr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(មាត្រា ១៣​ &amp; ១៤​ នៃអនុក្រឹត្យលេខ ៣៦)</a:t>
            </a:r>
            <a:endParaRPr sz="11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443" name="Google Shape;443;p50"/>
          <p:cNvSpPr txBox="1"/>
          <p:nvPr/>
        </p:nvSpPr>
        <p:spPr>
          <a:xfrm>
            <a:off x="3948033" y="3415721"/>
            <a:ext cx="4862622" cy="16807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អ្នកទទួលខុសត្រូវនៅទីកន្លែងចាក់​ មានកាតព្វកិច្ចផ្តល់នូវរបាយការណ៍ (៣ ខែម្តង) ពី​៖</a:t>
            </a:r>
            <a:endParaRPr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ក. ប្រភេទ និងបរិមានសំណល់</a:t>
            </a:r>
            <a:endParaRPr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ខ. ប្រភពដើមរបស់សំណល់</a:t>
            </a:r>
            <a:endParaRPr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គ. ការដឹកជញ្ជូននិងមធ្យោបាយវេចខ្ចប់​</a:t>
            </a:r>
            <a:endParaRPr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ឃ. ដំណើរការនិងការគ្រប់គ្រង សំណល់នៅក្នុងទីកន្លែងចាក់នោះ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(មាត្រា១៨)</a:t>
            </a:r>
            <a:endParaRPr sz="1200" dirty="0">
              <a:latin typeface="Noto Sans Khmer"/>
              <a:ea typeface="Noto Sans Khmer"/>
              <a:cs typeface="Noto Sans Khmer"/>
              <a:sym typeface="Noto Sans Khmer"/>
            </a:endParaRPr>
          </a:p>
        </p:txBody>
      </p:sp>
      <p:sp>
        <p:nvSpPr>
          <p:cNvPr id="444" name="Google Shape;444;p50"/>
          <p:cNvSpPr txBox="1"/>
          <p:nvPr/>
        </p:nvSpPr>
        <p:spPr>
          <a:xfrm>
            <a:off x="5153160" y="847011"/>
            <a:ext cx="3727840" cy="5328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ត្រូវទុកដាក់ ស្តុក ដឹកជញ្ជូន និងការបោះចោល ឬចាក់ចោល  សំណល់ គ្រោះថ្នាក់ដោយឡែកពីសំរាមធម្មតា។​ </a:t>
            </a:r>
            <a:r>
              <a:rPr lang="en" sz="105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(មាត្រា ១៥)</a:t>
            </a:r>
            <a:endParaRPr sz="105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2"/>
          <p:cNvSpPr txBox="1">
            <a:spLocks noGrp="1"/>
          </p:cNvSpPr>
          <p:nvPr>
            <p:ph type="title"/>
          </p:nvPr>
        </p:nvSpPr>
        <p:spPr>
          <a:xfrm>
            <a:off x="664325" y="458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អនុសាសន៍</a:t>
            </a:r>
            <a:endParaRPr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cxnSp>
        <p:nvCxnSpPr>
          <p:cNvPr id="457" name="Google Shape;457;p52"/>
          <p:cNvCxnSpPr/>
          <p:nvPr/>
        </p:nvCxnSpPr>
        <p:spPr>
          <a:xfrm>
            <a:off x="888125" y="2517125"/>
            <a:ext cx="7480200" cy="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8" name="Google Shape;458;p52"/>
          <p:cNvSpPr/>
          <p:nvPr/>
        </p:nvSpPr>
        <p:spPr>
          <a:xfrm>
            <a:off x="1785750" y="2346275"/>
            <a:ext cx="327600" cy="2991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2"/>
          <p:cNvSpPr/>
          <p:nvPr/>
        </p:nvSpPr>
        <p:spPr>
          <a:xfrm>
            <a:off x="3533925" y="2346275"/>
            <a:ext cx="327600" cy="2991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2"/>
          <p:cNvSpPr/>
          <p:nvPr/>
        </p:nvSpPr>
        <p:spPr>
          <a:xfrm>
            <a:off x="5282100" y="2346275"/>
            <a:ext cx="327600" cy="2991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2"/>
          <p:cNvSpPr/>
          <p:nvPr/>
        </p:nvSpPr>
        <p:spPr>
          <a:xfrm>
            <a:off x="7030275" y="2346275"/>
            <a:ext cx="327600" cy="2991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2"/>
          <p:cNvSpPr txBox="1"/>
          <p:nvPr/>
        </p:nvSpPr>
        <p:spPr>
          <a:xfrm>
            <a:off x="841800" y="2730850"/>
            <a:ext cx="22155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សិក្សា និងការប្រមូលទិន្នន័យ</a:t>
            </a:r>
            <a:endParaRPr sz="20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463" name="Google Shape;463;p52"/>
          <p:cNvSpPr txBox="1"/>
          <p:nvPr/>
        </p:nvSpPr>
        <p:spPr>
          <a:xfrm>
            <a:off x="2698866" y="1238310"/>
            <a:ext cx="19947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សេចក្ដីណែនាំ និងការចង្អុលបង្ហញ</a:t>
            </a:r>
            <a:endParaRPr sz="20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464" name="Google Shape;464;p52"/>
          <p:cNvSpPr txBox="1"/>
          <p:nvPr/>
        </p:nvSpPr>
        <p:spPr>
          <a:xfrm>
            <a:off x="4038898" y="2638532"/>
            <a:ext cx="2814003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Noto Sans Khmer"/>
                <a:cs typeface="!Khmer OS Siemreap" panose="02000500000000020004" pitchFamily="2" charset="0"/>
                <a:sym typeface="Noto Sans Khmer"/>
              </a:rPr>
              <a:t>C</a:t>
            </a:r>
            <a:r>
              <a:rPr lang="en" sz="2000" dirty="0"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o-processing</a:t>
            </a:r>
            <a:endParaRPr sz="2000" dirty="0">
              <a:latin typeface="Times New Roman" panose="02020603050405020304" pitchFamily="18" charset="0"/>
              <a:ea typeface="Noto Sans Khmer"/>
              <a:cs typeface="Times New Roman" panose="02020603050405020304" pitchFamily="18" charset="0"/>
              <a:sym typeface="Noto Sans Khmer"/>
            </a:endParaRPr>
          </a:p>
        </p:txBody>
      </p:sp>
      <p:sp>
        <p:nvSpPr>
          <p:cNvPr id="465" name="Google Shape;465;p52"/>
          <p:cNvSpPr txBox="1"/>
          <p:nvPr/>
        </p:nvSpPr>
        <p:spPr>
          <a:xfrm>
            <a:off x="6196725" y="1825388"/>
            <a:ext cx="1994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ការលើកទឹកចិត្ត</a:t>
            </a:r>
            <a:endParaRPr sz="20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"/>
          <p:cNvSpPr txBox="1">
            <a:spLocks noGrp="1"/>
          </p:cNvSpPr>
          <p:nvPr>
            <p:ph type="title"/>
          </p:nvPr>
        </p:nvSpPr>
        <p:spPr>
          <a:xfrm>
            <a:off x="720000" y="5341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សេចក្តីសន្និដ្ឋាន</a:t>
            </a:r>
            <a:endParaRPr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sp>
        <p:nvSpPr>
          <p:cNvPr id="450" name="Google Shape;450;p51"/>
          <p:cNvSpPr txBox="1">
            <a:spLocks noGrp="1"/>
          </p:cNvSpPr>
          <p:nvPr>
            <p:ph type="subTitle" idx="4"/>
          </p:nvPr>
        </p:nvSpPr>
        <p:spPr>
          <a:xfrm>
            <a:off x="2239926" y="1333775"/>
            <a:ext cx="6469739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Khmer"/>
              <a:buChar char="●"/>
            </a:pPr>
            <a:r>
              <a:rPr lang="en" sz="1600" dirty="0">
                <a:solidFill>
                  <a:srgbClr val="000000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ការកង្វះនូវភាពអនុលោមភាពទៅតាមច្បាប់និងបទដ្ឋានគតិយុត្តិនានាក្នុងការបំពេញកាតព្វកិច្ចផ្នែកច្បាប់</a:t>
            </a:r>
            <a:endParaRPr sz="1600" dirty="0">
              <a:solidFill>
                <a:srgbClr val="000000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Khmer"/>
              <a:buChar char="●"/>
            </a:pPr>
            <a:r>
              <a:rPr lang="en" sz="1600" dirty="0">
                <a:solidFill>
                  <a:srgbClr val="000000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ការខ្វះខាតធនធានក្នុងការប្រមូលព័ត៌មានវាស់វែងសំណល់គ្រោះថ្នាក់</a:t>
            </a:r>
            <a:endParaRPr sz="1600" dirty="0">
              <a:solidFill>
                <a:srgbClr val="000000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Khmer"/>
              <a:buChar char="●"/>
            </a:pPr>
            <a:r>
              <a:rPr lang="en" sz="1600" dirty="0">
                <a:solidFill>
                  <a:srgbClr val="000000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ដើម្បីបង្កើតផែនការគ្រប់គ្រងសំណល់ឧស្សាហកម្មប្រកបដោយប្រសិទ្ធភាព</a:t>
            </a:r>
            <a:endParaRPr sz="1600" dirty="0">
              <a:solidFill>
                <a:srgbClr val="000000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Khmer"/>
              <a:buChar char="●"/>
            </a:pPr>
            <a:r>
              <a:rPr lang="en" sz="1600" dirty="0">
                <a:solidFill>
                  <a:srgbClr val="000000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មិនមានស្ដង់ដារច្បាស់លាស់ក្នុងការវាស់វែងកាកសំណល់ឧស្សាហកម្មនៅក្នុងសហគ្រាស/រោងចក្រ​</a:t>
            </a:r>
            <a:endParaRPr sz="1600" dirty="0">
              <a:solidFill>
                <a:srgbClr val="000000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Khmer"/>
              <a:buChar char="●"/>
            </a:pPr>
            <a:r>
              <a:rPr lang="en" sz="1600" dirty="0">
                <a:solidFill>
                  <a:srgbClr val="000000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ទីលានចាក់សំរាមនិងការផ្តល់សេវាប្រមូលមិនទាន់មានភាពទំលំទូលាយនិង គ្រប់គ្រាន់​ ដើម្បីសម្រួលទៅតាមគ្រប់តំបន់ទីតាំង</a:t>
            </a:r>
            <a:endParaRPr sz="1600" dirty="0">
              <a:solidFill>
                <a:srgbClr val="000000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Khmer"/>
              <a:buChar char="●"/>
            </a:pPr>
            <a:r>
              <a:rPr lang="en" sz="1600" dirty="0">
                <a:solidFill>
                  <a:srgbClr val="000000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បច្ចេកទេសក្នុងការចាត់ចែងសំណល់ឧស្សាហកម្មពុំទាន់មានភាពជឿនលឿន</a:t>
            </a:r>
            <a:endParaRPr sz="1600" dirty="0">
              <a:solidFill>
                <a:srgbClr val="000000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pic>
        <p:nvPicPr>
          <p:cNvPr id="451" name="Google Shape;45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3" y="2402930"/>
            <a:ext cx="2679350" cy="24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3"/>
          <p:cNvSpPr txBox="1">
            <a:spLocks noGrp="1"/>
          </p:cNvSpPr>
          <p:nvPr>
            <p:ph type="title"/>
          </p:nvPr>
        </p:nvSpPr>
        <p:spPr>
          <a:xfrm>
            <a:off x="4305600" y="1899509"/>
            <a:ext cx="4732200" cy="1114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សូមអរគុណ</a:t>
            </a:r>
            <a:endParaRPr sz="5900"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pic>
        <p:nvPicPr>
          <p:cNvPr id="471" name="Google Shape;471;p53"/>
          <p:cNvPicPr preferRelativeResize="0"/>
          <p:nvPr/>
        </p:nvPicPr>
        <p:blipFill rotWithShape="1">
          <a:blip r:embed="rId3">
            <a:alphaModFix/>
          </a:blip>
          <a:srcRect l="36118"/>
          <a:stretch/>
        </p:blipFill>
        <p:spPr>
          <a:xfrm>
            <a:off x="0" y="414975"/>
            <a:ext cx="3742499" cy="4728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53"/>
          <p:cNvCxnSpPr/>
          <p:nvPr/>
        </p:nvCxnSpPr>
        <p:spPr>
          <a:xfrm>
            <a:off x="4199550" y="3596791"/>
            <a:ext cx="49443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3" name="Google Shape;473;p53"/>
          <p:cNvSpPr/>
          <p:nvPr/>
        </p:nvSpPr>
        <p:spPr>
          <a:xfrm>
            <a:off x="4111300" y="3648750"/>
            <a:ext cx="4108200" cy="773700"/>
          </a:xfrm>
          <a:prstGeom prst="rect">
            <a:avLst/>
          </a:prstGeom>
          <a:solidFill>
            <a:srgbClr val="EDE8E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CC3-1139-4346-A9BB-D414497BE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611142"/>
          </a:xfrm>
        </p:spPr>
        <p:txBody>
          <a:bodyPr/>
          <a:lstStyle/>
          <a:p>
            <a:r>
              <a:rPr lang="en-US" dirty="0" err="1">
                <a:latin typeface="!Khmer OS Siemreap" panose="02000500000000020004" pitchFamily="2" charset="0"/>
                <a:cs typeface="!Khmer OS Siemreap" panose="02000500000000020004" pitchFamily="2" charset="0"/>
              </a:rPr>
              <a:t>Slido</a:t>
            </a:r>
            <a:endParaRPr lang="en-US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7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682765" y="389375"/>
            <a:ext cx="3723000" cy="849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>
                <a:solidFill>
                  <a:schemeClr val="accent3"/>
                </a:solidFill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01</a:t>
            </a:r>
            <a:r>
              <a:rPr lang="en" sz="3100" dirty="0">
                <a:solidFill>
                  <a:schemeClr val="accent3"/>
                </a:solidFill>
                <a:latin typeface="Noto Sans Khmer"/>
                <a:ea typeface="Noto Sans Khmer"/>
                <a:cs typeface="Noto Sans Khmer"/>
                <a:sym typeface="Noto Sans Khmer"/>
              </a:rPr>
              <a:t>.</a:t>
            </a:r>
            <a:r>
              <a:rPr lang="en" sz="31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 សេចក្ដីផ្ដើម</a:t>
            </a:r>
            <a:r>
              <a:rPr lang="en" sz="3100" dirty="0">
                <a:latin typeface="Noto Sans Khmer"/>
                <a:ea typeface="Noto Sans Khmer"/>
                <a:cs typeface="Noto Sans Khmer"/>
                <a:sym typeface="Noto Sans Khmer"/>
              </a:rPr>
              <a:t> </a:t>
            </a:r>
            <a:endParaRPr sz="3100" dirty="0">
              <a:latin typeface="Noto Sans Khmer"/>
              <a:ea typeface="Noto Sans Khmer"/>
              <a:cs typeface="Noto Sans Khmer"/>
              <a:sym typeface="Noto Sans Khmer"/>
            </a:endParaRPr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6413" y="742700"/>
            <a:ext cx="3007588" cy="3330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5750" y="2776529"/>
            <a:ext cx="2300673" cy="162427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>
            <a:spLocks noGrp="1"/>
          </p:cNvSpPr>
          <p:nvPr>
            <p:ph type="subTitle" idx="1"/>
          </p:nvPr>
        </p:nvSpPr>
        <p:spPr>
          <a:xfrm>
            <a:off x="913125" y="1239025"/>
            <a:ext cx="5223300" cy="3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កម្មវត្ថុនៃកិច្ចការស្រាវជ្រាវ៖</a:t>
            </a:r>
            <a:endParaRPr sz="1900" b="1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2860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Khmer"/>
              <a:buChar char="●"/>
            </a:pPr>
            <a:r>
              <a:rPr lang="en" sz="17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ក្របខណ្ឌច្បាប់ និង លិខិតបទដ្ឋានគតិយុត្ត</a:t>
            </a:r>
            <a:endParaRPr sz="17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2860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Khmer"/>
              <a:buChar char="●"/>
            </a:pPr>
            <a:r>
              <a:rPr lang="en" sz="17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ស្ថាប័នទទួលបន្ទុក និងទំនួលខុសត្រូវ</a:t>
            </a:r>
            <a:endParaRPr sz="17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2860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Khmer"/>
              <a:buChar char="●"/>
            </a:pPr>
            <a:r>
              <a:rPr lang="en" sz="17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យន្តការត្រួតពិនិត្យ និងអនុលោមភាព</a:t>
            </a:r>
            <a:endParaRPr sz="17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2860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Khmer"/>
              <a:buChar char="●"/>
            </a:pPr>
            <a:r>
              <a:rPr lang="en" sz="17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ការអនុវត្ត និងបញ្ហាប្រឈម</a:t>
            </a:r>
            <a:endParaRPr b="1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/>
        </p:nvSpPr>
        <p:spPr>
          <a:xfrm>
            <a:off x="392850" y="1239025"/>
            <a:ext cx="8358300" cy="3405517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●"/>
            </a:pPr>
            <a:r>
              <a:rPr lang="en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សំណល់រឹងឧស្សាហកម្ម</a:t>
            </a:r>
            <a:r>
              <a:rPr lang="en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​ សំដៅដល់សំណល់រឹងដែលបានបន្សល់ ឬបង្កើតពីសកម្មភាពផលិតកម្មនៃរោងចក្រ ឬសហគ្រាសដែលមិនមានផ្ទុកសារធាតុពុល ឬសំណល់គ្រោះថ្នាក់។ </a:t>
            </a:r>
            <a:r>
              <a:rPr lang="en" dirty="0">
                <a:solidFill>
                  <a:srgbClr val="980000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(អនុក្រឹត្យលេខ ១១៣ ស្ដីពី ការគ្រប់គ្រងសំណល់សំរាម និងសំណល់រឹងទីប្រជុំជន ឆ្នាំ២០១៥)</a:t>
            </a:r>
            <a:endParaRPr sz="800" dirty="0">
              <a:solidFill>
                <a:srgbClr val="980000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2860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●"/>
            </a:pPr>
            <a:r>
              <a:rPr lang="en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សារៈសំខាននៃប្រធានបទ៖</a:t>
            </a:r>
            <a:endParaRPr b="1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571500" lvl="1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○"/>
            </a:pPr>
            <a:r>
              <a:rPr lang="en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បញ្ហាសំណល់មិនមែនជាបញ្ហាបុគ្គលនោះទេ​​ ប៉ុន្តែជាបញ្ហាសកល</a:t>
            </a:r>
            <a:endParaRPr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571500" lvl="1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○"/>
            </a:pPr>
            <a:r>
              <a:rPr lang="en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គោលដៅអភិវឌ្ឍន៍ប្រកបដោយចីរភាព (បញ្ហាបរិស្ថាននិង សុខុមាលភាពស្ដិតក្នុងគោលដៅទី៣ និងទី១៣)</a:t>
            </a:r>
            <a:endParaRPr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571500" lvl="1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○"/>
            </a:pPr>
            <a:r>
              <a:rPr lang="en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សំណល់ឧស្សាហកម្មបំពុលជាងគេប្រសិនបើធៀបទៅនឹងប្រភេទសំរាមផ្សេងៗ</a:t>
            </a:r>
            <a:endParaRPr sz="105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2860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●"/>
            </a:pPr>
            <a:r>
              <a:rPr lang="en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នៅកម្ពុជា </a:t>
            </a:r>
            <a:r>
              <a:rPr lang="en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សំណល់រឹងចែកចេញជា ៣ រួមមាន៖ សំណល់រឹងទីប្រជុំជន, សំណល់រឹងពាណិជ្ជកម្ម, និងសំណល់រឹងឧស្សាហកម្ម ព្រមទាំងសំណល់ប្រកបដោយគ្រោះថ្នាក់។ </a:t>
            </a:r>
            <a:r>
              <a:rPr lang="en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ប៉ុន្តែ</a:t>
            </a:r>
            <a:r>
              <a:rPr lang="en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យើងជ្រើសរើសយកការសិក្សាទៅលើសំណល់រឹងឧស្សាហកម្មព្រោះ៖</a:t>
            </a:r>
            <a:endParaRPr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571500" lvl="1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○"/>
            </a:pPr>
            <a:r>
              <a:rPr lang="en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ការរីកដុះដាលនៃសកម្មភាពឧស្សាហកម្ម និងការបង្កើតរោងចក្រ នៅកម្ពុជា </a:t>
            </a:r>
            <a:endParaRPr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571500" lvl="1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○"/>
            </a:pPr>
            <a:r>
              <a:rPr lang="en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ភាពរីកចម្រើន និងការចូលរួមនៃវិស័យឧស្សាហកម្ម ក្នុងសេដ្ឋកិច្ចជាតិ</a:t>
            </a:r>
            <a:endParaRPr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571500" lvl="1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○"/>
            </a:pPr>
            <a:r>
              <a:rPr lang="en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ការកើនឡើងសកម្មភាពឧស្សាហកម្ម ក៏នាំឱ្យមានការកើនឡើងនូវសំណល់ឧស្សាហកម្ម</a:t>
            </a:r>
            <a:endParaRPr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9" name="Google Shape;194;p31">
            <a:extLst>
              <a:ext uri="{FF2B5EF4-FFF2-40B4-BE49-F238E27FC236}">
                <a16:creationId xmlns:a16="http://schemas.microsoft.com/office/drawing/2014/main" id="{989F9BF3-7051-4C5B-8465-C9B4689ADE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765" y="389375"/>
            <a:ext cx="3723000" cy="849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>
                <a:solidFill>
                  <a:schemeClr val="accent3"/>
                </a:solidFill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01</a:t>
            </a:r>
            <a:r>
              <a:rPr lang="en" sz="3100" dirty="0">
                <a:solidFill>
                  <a:schemeClr val="accent3"/>
                </a:solidFill>
                <a:latin typeface="Noto Sans Khmer"/>
                <a:ea typeface="Noto Sans Khmer"/>
                <a:cs typeface="Noto Sans Khmer"/>
                <a:sym typeface="Noto Sans Khmer"/>
              </a:rPr>
              <a:t>.</a:t>
            </a:r>
            <a:r>
              <a:rPr lang="en" sz="31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 សេចក្ដីផ្ដើម</a:t>
            </a:r>
            <a:r>
              <a:rPr lang="en" sz="3100" dirty="0">
                <a:latin typeface="Noto Sans Khmer"/>
                <a:ea typeface="Noto Sans Khmer"/>
                <a:cs typeface="Noto Sans Khmer"/>
                <a:sym typeface="Noto Sans Khmer"/>
              </a:rPr>
              <a:t> </a:t>
            </a:r>
            <a:endParaRPr sz="3100" dirty="0">
              <a:latin typeface="Noto Sans Khmer"/>
              <a:ea typeface="Noto Sans Khmer"/>
              <a:cs typeface="Noto Sans Khmer"/>
              <a:sym typeface="Noto Sans Khm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title"/>
          </p:nvPr>
        </p:nvSpPr>
        <p:spPr>
          <a:xfrm>
            <a:off x="0" y="294948"/>
            <a:ext cx="9144000" cy="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chemeClr val="accent3"/>
                </a:solidFill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02. </a:t>
            </a:r>
            <a:r>
              <a:rPr lang="en" sz="33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ច្បាប់ និងលិខិតបទដ្ឋានគតិយុត្តពាក់ព័ន្ធ</a:t>
            </a:r>
            <a:endParaRPr sz="3300"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1"/>
          </p:nvPr>
        </p:nvSpPr>
        <p:spPr>
          <a:xfrm>
            <a:off x="249809" y="1218229"/>
            <a:ext cx="8644381" cy="29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Khmer"/>
              <a:buChar char="●"/>
            </a:pPr>
            <a:r>
              <a:rPr lang="en" sz="1500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រដ្ឋធម្មនុញ្ញា </a:t>
            </a:r>
            <a:r>
              <a:rPr lang="en" sz="15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នៃព្រះរាជាណាចក្រកម្ពុជា (ឆ្នាំ១៩៩៣) - </a:t>
            </a:r>
            <a:r>
              <a:rPr lang="en" sz="1500" dirty="0">
                <a:solidFill>
                  <a:srgbClr val="9900FF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មាត្រា ៥៩</a:t>
            </a:r>
            <a:endParaRPr sz="1500" dirty="0">
              <a:solidFill>
                <a:srgbClr val="9900FF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Khmer"/>
              <a:buChar char="●"/>
            </a:pPr>
            <a:r>
              <a:rPr lang="en" sz="1500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ច្បាប់</a:t>
            </a:r>
            <a:r>
              <a:rPr lang="en" sz="15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 ស្ដីពី កិច្ចការពារបរិស្ថាន និងការគ្រប់គ្រងធនធានធម្មជាតិ (ក្រសួងបរិស្ថាន, ឆ្នាំ១៩៩៦) - </a:t>
            </a:r>
            <a:r>
              <a:rPr lang="en" sz="1500" dirty="0">
                <a:solidFill>
                  <a:srgbClr val="9900FF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ជំពូក៥</a:t>
            </a:r>
            <a:endParaRPr sz="1500" dirty="0">
              <a:solidFill>
                <a:srgbClr val="9900FF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Khmer"/>
              <a:buChar char="●"/>
            </a:pPr>
            <a:r>
              <a:rPr lang="en" sz="1500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អនុក្រឹត្យលេខ ៣៦</a:t>
            </a:r>
            <a:r>
              <a:rPr lang="en" sz="15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 ស្ដីពី ការគ្រប់គ្រងសំណល់រឹង (ក្រសួងបរិស្ថាន, ឆ្នាំ១៩៩៩) - </a:t>
            </a:r>
            <a:r>
              <a:rPr lang="en" sz="1500" dirty="0">
                <a:solidFill>
                  <a:srgbClr val="9900FF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ប្រការ ៣</a:t>
            </a:r>
            <a:endParaRPr sz="1500" dirty="0">
              <a:solidFill>
                <a:srgbClr val="9900FF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Khmer"/>
              <a:buChar char="●"/>
            </a:pPr>
            <a:r>
              <a:rPr lang="en" sz="1500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ប្រកាសលេខ ១៤៨</a:t>
            </a:r>
            <a:r>
              <a:rPr lang="en" sz="1500" dirty="0">
                <a:solidFill>
                  <a:schemeClr val="dk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 ស្ដីពី ការប្រមូល និងដឹកជញ្ជូនសំណល់រឹងឧស្សាហកម្មក្នុងរាជធានីភ្នំពេញ (ឆ្នាំ២០០២)</a:t>
            </a:r>
            <a:endParaRPr sz="1500" dirty="0">
              <a:solidFill>
                <a:schemeClr val="dk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Khmer"/>
              <a:buChar char="●"/>
            </a:pPr>
            <a:r>
              <a:rPr lang="en" sz="1500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ប្រកាសអន្តរក្រសួង លេខ៨០</a:t>
            </a:r>
            <a:r>
              <a:rPr lang="en" sz="15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 នៃក្រសួងមហាផ្ទៃ និងក្រសួងបរិស្ថាន ស្ដីពី ការគ្រប់គ្រងសំរាម និងសំណល់រឹង នៅតាមបណ្ដាខេត្ត និងទីក្រុង នៃព្រះរាជាណាចក្រកម្ពុជា (ឆ្នាំ២០០៣) - </a:t>
            </a:r>
            <a:r>
              <a:rPr lang="en" sz="1500" dirty="0">
                <a:solidFill>
                  <a:srgbClr val="9900FF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ទំនួលខុសត្រូវរបស់អាជ្ញាធរដែនដី</a:t>
            </a:r>
            <a:endParaRPr sz="1500" dirty="0">
              <a:solidFill>
                <a:srgbClr val="9900FF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Khmer"/>
              <a:buChar char="●"/>
            </a:pPr>
            <a:r>
              <a:rPr lang="en" sz="1500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សេចក្ដីណែនាំលេខ ៥០​</a:t>
            </a:r>
            <a:r>
              <a:rPr lang="en" sz="15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 ស្ដីពី ការជម្រុញអនុវត្តអនុក្រឹត្យ លេខ៣៦ ស្ដីពី ការគ្រប់គ្រងសំណង់រឹង (ឆ្នាំ១៩៩៩)</a:t>
            </a:r>
            <a:endParaRPr sz="15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Khmer"/>
              <a:buChar char="●"/>
            </a:pPr>
            <a:r>
              <a:rPr lang="en" sz="1500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សេចក្ដីណែនាំលេខ ០១១​ </a:t>
            </a:r>
            <a:r>
              <a:rPr lang="en" sz="15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ស្ដីពី ការគ្រប់គ្រងសំណង់រឹងតាមបណ្ដារោងចក្រ សហគ្រាស និងក្រុមហ៊ុន (ឆ្នាំ២០០៣)- </a:t>
            </a:r>
            <a:r>
              <a:rPr lang="en" sz="1500" dirty="0">
                <a:solidFill>
                  <a:srgbClr val="9900FF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ប្រភេទសំណល់រឹងក្នុងរោងចក្រ-សហគ្រាស (សំរាម និងសំណល់ប្រកបដោយគ្រោះថ្នាក់) និងក្រុមហ៊ុនប្រមូលសំរាម</a:t>
            </a:r>
            <a:endParaRPr sz="1500" dirty="0">
              <a:solidFill>
                <a:srgbClr val="9900FF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9900FF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cxnSp>
        <p:nvCxnSpPr>
          <p:cNvPr id="212" name="Google Shape;212;p33"/>
          <p:cNvCxnSpPr/>
          <p:nvPr/>
        </p:nvCxnSpPr>
        <p:spPr>
          <a:xfrm>
            <a:off x="2948400" y="942175"/>
            <a:ext cx="4303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4"/>
          <p:cNvGrpSpPr/>
          <p:nvPr/>
        </p:nvGrpSpPr>
        <p:grpSpPr>
          <a:xfrm>
            <a:off x="1897658" y="1700943"/>
            <a:ext cx="1275300" cy="1275300"/>
            <a:chOff x="3934350" y="1910675"/>
            <a:chExt cx="1275300" cy="1275300"/>
          </a:xfrm>
        </p:grpSpPr>
        <p:sp>
          <p:nvSpPr>
            <p:cNvPr id="219" name="Google Shape;219;p34"/>
            <p:cNvSpPr/>
            <p:nvPr/>
          </p:nvSpPr>
          <p:spPr>
            <a:xfrm>
              <a:off x="3934350" y="1910675"/>
              <a:ext cx="1275300" cy="1275300"/>
            </a:xfrm>
            <a:prstGeom prst="octagon">
              <a:avLst>
                <a:gd name="adj" fmla="val 2928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0" name="Google Shape;220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11776" y="2188100"/>
              <a:ext cx="720451" cy="720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Google Shape;221;p34"/>
          <p:cNvGrpSpPr/>
          <p:nvPr/>
        </p:nvGrpSpPr>
        <p:grpSpPr>
          <a:xfrm>
            <a:off x="5623256" y="1700943"/>
            <a:ext cx="1275300" cy="1275300"/>
            <a:chOff x="6480950" y="1910675"/>
            <a:chExt cx="1275300" cy="1275300"/>
          </a:xfrm>
        </p:grpSpPr>
        <p:sp>
          <p:nvSpPr>
            <p:cNvPr id="222" name="Google Shape;222;p34"/>
            <p:cNvSpPr/>
            <p:nvPr/>
          </p:nvSpPr>
          <p:spPr>
            <a:xfrm>
              <a:off x="6480950" y="1910675"/>
              <a:ext cx="1275300" cy="1275300"/>
            </a:xfrm>
            <a:prstGeom prst="octagon">
              <a:avLst>
                <a:gd name="adj" fmla="val 2928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3" name="Google Shape;223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20252" y="2077452"/>
              <a:ext cx="992650" cy="992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" name="Google Shape;224;p34"/>
          <p:cNvSpPr txBox="1">
            <a:spLocks noGrp="1"/>
          </p:cNvSpPr>
          <p:nvPr>
            <p:ph type="title"/>
          </p:nvPr>
        </p:nvSpPr>
        <p:spPr>
          <a:xfrm>
            <a:off x="0" y="269187"/>
            <a:ext cx="9144000" cy="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03.</a:t>
            </a:r>
            <a:r>
              <a:rPr lang="en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 ស្ថាប័នទទួលបន្ទុក និងទំនួលខុសត្រូវ</a:t>
            </a:r>
            <a:endParaRPr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>
            <a:off x="882158" y="3057449"/>
            <a:ext cx="3306300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21212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ទីភ្នាក់ងាររាជរដ្ឋាភិបាល</a:t>
            </a:r>
            <a:endParaRPr sz="2000" dirty="0">
              <a:solidFill>
                <a:srgbClr val="21212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21212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(ថ្នាក់ជាតិ និងថ្នាក់ក្រោមជាតិ)</a:t>
            </a:r>
            <a:endParaRPr sz="2000" dirty="0">
              <a:solidFill>
                <a:srgbClr val="21212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227" name="Google Shape;227;p34"/>
          <p:cNvSpPr txBox="1">
            <a:spLocks noGrp="1"/>
          </p:cNvSpPr>
          <p:nvPr>
            <p:ph type="title"/>
          </p:nvPr>
        </p:nvSpPr>
        <p:spPr>
          <a:xfrm>
            <a:off x="4572000" y="3150545"/>
            <a:ext cx="3445800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ទីភ្នាក់ងារមិនមែនរាជរដ្ឋាភិបាល</a:t>
            </a:r>
            <a:endParaRPr sz="21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276447" y="241497"/>
            <a:ext cx="8662953" cy="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3"/>
                </a:solidFill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03.</a:t>
            </a:r>
            <a:r>
              <a:rPr lang="en" sz="2400" dirty="0">
                <a:latin typeface="Noto Sans Khmer"/>
                <a:ea typeface="Noto Sans Khmer"/>
                <a:cs typeface="Noto Sans Khmer"/>
                <a:sym typeface="Noto Sans Khmer"/>
              </a:rPr>
              <a:t> </a:t>
            </a:r>
            <a:r>
              <a:rPr lang="en" sz="24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ស្ថាប័នទទួលបន្ទុក និងទំនួលខុសត្រូវ</a:t>
            </a:r>
            <a:r>
              <a:rPr lang="en" sz="28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 → </a:t>
            </a:r>
            <a:r>
              <a:rPr lang="en" sz="2600" dirty="0">
                <a:solidFill>
                  <a:srgbClr val="1155CC"/>
                </a:solidFill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ទីភ្នាក់ងាររាជរដ្ឋាភិបាល</a:t>
            </a:r>
            <a:endParaRPr sz="3300"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sp>
        <p:nvSpPr>
          <p:cNvPr id="234" name="Google Shape;234;p35"/>
          <p:cNvSpPr txBox="1">
            <a:spLocks noGrp="1"/>
          </p:cNvSpPr>
          <p:nvPr>
            <p:ph type="body" idx="1"/>
          </p:nvPr>
        </p:nvSpPr>
        <p:spPr>
          <a:xfrm>
            <a:off x="0" y="898068"/>
            <a:ext cx="9144000" cy="4245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9900FF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ថ្នាក់ជាតិ</a:t>
            </a:r>
            <a:endParaRPr sz="1800" b="1" dirty="0">
              <a:solidFill>
                <a:srgbClr val="9900FF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571500" lvl="1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Khmer"/>
              <a:buChar char="➢"/>
            </a:pPr>
            <a:r>
              <a:rPr lang="en" sz="1600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ក្រសួងបរិស្ថាន៖</a:t>
            </a:r>
            <a:endParaRPr sz="1600" b="1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571500" lvl="2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■"/>
            </a:pPr>
            <a:r>
              <a:rPr lang="en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រៀនចំប្រកាស គោលការណ៍ និងការណែនាំលើការបោះចោល ប្រមូល ដឹកជញ្ជូន ស្ដុក កែច្នៃ និងការកាត់បន្ថយបរិមាណសំរាម និងសំណល់ប្រកបដោយគ្រោះថ្នាក់</a:t>
            </a:r>
            <a:endParaRPr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571500" lvl="2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■"/>
            </a:pPr>
            <a:r>
              <a:rPr lang="en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ផ្ដល់លិខិតអនុញ្ញាតទៅលើការដឹកជញ្ជូន ឬសាងសង់ទីកន្លែងចាក់ កន្លែងស្តុក ឬកែច្នៃសំរាម និងសំណល់ប្រកបដោយ គ្រោះថ្នាក់ ដែលមានប្រភពចេញពីរោងចក្រ​ សហគ្រាស និងមូលដ្ឋានផលិតកម្មផ្សេងៗ</a:t>
            </a:r>
            <a:endParaRPr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571500" lvl="2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■"/>
            </a:pPr>
            <a:r>
              <a:rPr lang="en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ផ្ដល់ការអនុញ្ញាតចំពោះការនាំចេញសំរាម និងកាកសំណល់ប្រកបដោយគ្រោះថ្នាក់ ពីកម្ពុជាទៅក្រៅប្រទេស</a:t>
            </a:r>
            <a:endParaRPr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571500" lvl="2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■"/>
            </a:pPr>
            <a:r>
              <a:rPr lang="en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ផ្ដល់អាជ្ញាបណ្ណប្រមូលសំរាមដល់ក្រុមហ៊ុនឯកជន</a:t>
            </a:r>
            <a:endParaRPr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571500" lvl="2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■"/>
            </a:pPr>
            <a:r>
              <a:rPr lang="en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ត្រួតពិនិត្យរបាយការណ៍ត្រីមាសអំពីការប្រមូល និងគ្រប់គ្រងសំំណល់រឹង ពីអាជ្ញាធរ និងក្រុមហ៊ុនឯកជន </a:t>
            </a:r>
            <a:endParaRPr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571500" lvl="2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■"/>
            </a:pPr>
            <a:r>
              <a:rPr lang="en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ផ្ដល់ការណែនាំទៅលើបច្ចេកទេសក្នុងការប្រមូល ស្ដុកទុកជាបណ្ណោះអាសន្ន ការដឹកជញ្ជូន និងបោះចោលសំរាម</a:t>
            </a:r>
            <a:endParaRPr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571500" lvl="2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■"/>
            </a:pPr>
            <a:r>
              <a:rPr lang="en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ត្រួតពិនិត្យលើការអនុវត្តការចោលសំរាម ចុះធ្វើអធិការកិច្ច និងយកគំរូតាងសំណល់ប្រកបដោយគ្រោះថ្នាក់ទៅមន្ទីពិសោធន៍</a:t>
            </a:r>
            <a:endParaRPr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571500" lvl="2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■"/>
            </a:pPr>
            <a:r>
              <a:rPr lang="en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ធានានូវអនុលោមភាពចំពោះច្បាប់ និងអនុក្រឹត្យនៅជាធរមាន</a:t>
            </a:r>
            <a:endParaRPr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body" idx="1"/>
          </p:nvPr>
        </p:nvSpPr>
        <p:spPr>
          <a:xfrm>
            <a:off x="1768050" y="875350"/>
            <a:ext cx="5497200" cy="7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9900FF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ថ្នាក់ជាតិ</a:t>
            </a:r>
            <a:endParaRPr lang="en-US" sz="18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242" name="Google Shape;242;p36"/>
          <p:cNvSpPr txBox="1"/>
          <p:nvPr/>
        </p:nvSpPr>
        <p:spPr>
          <a:xfrm>
            <a:off x="3147327" y="1419225"/>
            <a:ext cx="2921191" cy="207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ក្រសួងពាណិជ្ជកម្ម</a:t>
            </a:r>
            <a:endParaRPr sz="1800" b="1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Khmer"/>
              <a:buChar char="●"/>
            </a:pPr>
            <a:r>
              <a:rPr lang="en" sz="1600" dirty="0"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ផ្ដល់អាជ្ញាបណ្ណនាំចេញសម្រាប់ការនាំចេញសំរាម និងសំណល់ប្រកប ដោយគ្រោះថ្នាក់ពីកម្ពុជាទៅបរទេស</a:t>
            </a:r>
            <a:endParaRPr sz="1600" dirty="0"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243" name="Google Shape;243;p36"/>
          <p:cNvSpPr txBox="1"/>
          <p:nvPr/>
        </p:nvSpPr>
        <p:spPr>
          <a:xfrm>
            <a:off x="-1" y="1419225"/>
            <a:ext cx="3388243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ក្រសួងមហាផ្ទៃ</a:t>
            </a:r>
            <a:endParaRPr sz="1800" b="1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3429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Khmer"/>
              <a:buChar char="●"/>
            </a:pPr>
            <a:r>
              <a:rPr lang="en" sz="1600" dirty="0">
                <a:solidFill>
                  <a:schemeClr val="dk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ផ្ដល់ការអនុញ្ញាតចំពោះការសាងសង់</a:t>
            </a:r>
            <a:endParaRPr sz="1600" dirty="0">
              <a:solidFill>
                <a:schemeClr val="dk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ទីលានចាក់សំរាម</a:t>
            </a:r>
            <a:endParaRPr sz="1600" dirty="0">
              <a:solidFill>
                <a:schemeClr val="dk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3429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Khmer"/>
              <a:buChar char="●"/>
            </a:pPr>
            <a:r>
              <a:rPr lang="en" sz="1600" dirty="0">
                <a:solidFill>
                  <a:schemeClr val="dk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ផ្ដល់យោបល់ចំពោះទីតាំងសម្រាប់ សាងសង់ទីលានចាក់សំរាម</a:t>
            </a:r>
            <a:endParaRPr sz="1600" dirty="0">
              <a:solidFill>
                <a:schemeClr val="dk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3429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Khmer"/>
              <a:buChar char="●"/>
            </a:pPr>
            <a:r>
              <a:rPr lang="en" sz="1600" dirty="0">
                <a:solidFill>
                  <a:schemeClr val="dk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ត្រួតពិនិត្យរបាយការណ៍ប្រចាំត្រីមាសដែលដាក់ជូនដោយអាជ្ញាធរដែនដី</a:t>
            </a:r>
            <a:endParaRPr sz="1600" dirty="0">
              <a:solidFill>
                <a:schemeClr val="dk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44" name="Google Shape;244;p36"/>
          <p:cNvSpPr txBox="1"/>
          <p:nvPr/>
        </p:nvSpPr>
        <p:spPr>
          <a:xfrm>
            <a:off x="5869172" y="1419225"/>
            <a:ext cx="3175578" cy="244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ក្រសួងសេដ្ឋកិច្ច និងហិរញ្ញវត្ថុ</a:t>
            </a:r>
            <a:endParaRPr lang="en" sz="16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Khmer"/>
              <a:buChar char="●"/>
            </a:pPr>
            <a:r>
              <a:rPr lang="en" sz="1600" dirty="0">
                <a:solidFill>
                  <a:schemeClr val="dk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កំណត់ទៅលើតម្លៃនៃការវិភាគគំរូ តាងសំណល់ប្រកបដោយគ្រោះថ្នាក់ ដែលត្រូវយកទៅធ្វើនៅការពិសោធន៍នៅមន្ទីរពិសោធន៍នៃក្រសួងបរិស្ថាន </a:t>
            </a:r>
            <a:endParaRPr sz="1600" dirty="0">
              <a:solidFill>
                <a:schemeClr val="dk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635109" y="4501115"/>
            <a:ext cx="84309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ប្រភព៖</a:t>
            </a:r>
            <a:r>
              <a:rPr lang="en" sz="1100" i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 ប្រកាសអន្តរក្រសួង លេខ៨០ នៃក្រសួងមហាផ្ទៃ និងក្រសួងបរិស្ថាន (ឆ្នាំ២០០៣);</a:t>
            </a:r>
            <a:endParaRPr sz="1100" i="1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អនុក្រឹត្យ លេខ៣៦ ស្ដីពី ការគ្រប់គ្រងសំណល់រឹង របស់ក្រសួងបរិស្ថាន (ឆ្នាំ១៩៩៩)</a:t>
            </a:r>
            <a:endParaRPr sz="1100" i="1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11" name="Google Shape;232;p35">
            <a:extLst>
              <a:ext uri="{FF2B5EF4-FFF2-40B4-BE49-F238E27FC236}">
                <a16:creationId xmlns:a16="http://schemas.microsoft.com/office/drawing/2014/main" id="{53CAEAFB-149D-40A8-9C0B-39DEF739C1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6447" y="241497"/>
            <a:ext cx="8662953" cy="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3"/>
                </a:solidFill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03.</a:t>
            </a:r>
            <a:r>
              <a:rPr lang="en" sz="2400" dirty="0">
                <a:latin typeface="Noto Sans Khmer"/>
                <a:ea typeface="Noto Sans Khmer"/>
                <a:cs typeface="Noto Sans Khmer"/>
                <a:sym typeface="Noto Sans Khmer"/>
              </a:rPr>
              <a:t> </a:t>
            </a:r>
            <a:r>
              <a:rPr lang="en" sz="24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ស្ថាប័នទទួលបន្ទុក និងទំនួលខុសត្រូវ</a:t>
            </a:r>
            <a:r>
              <a:rPr lang="en" sz="28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 → </a:t>
            </a:r>
            <a:r>
              <a:rPr lang="en" sz="2600" dirty="0">
                <a:solidFill>
                  <a:srgbClr val="1155CC"/>
                </a:solidFill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ទីភ្នាក់ងាររាជរដ្ឋាភិបាល</a:t>
            </a:r>
            <a:endParaRPr sz="3300"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94F17C-BEE0-4BF3-AA6E-52E55AAD8881}"/>
              </a:ext>
            </a:extLst>
          </p:cNvPr>
          <p:cNvCxnSpPr>
            <a:cxnSpLocks/>
          </p:cNvCxnSpPr>
          <p:nvPr/>
        </p:nvCxnSpPr>
        <p:spPr>
          <a:xfrm>
            <a:off x="3388242" y="1495647"/>
            <a:ext cx="0" cy="300546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8E38A4-0E68-4D3A-8FE0-3E1D37B3E3F5}"/>
              </a:ext>
            </a:extLst>
          </p:cNvPr>
          <p:cNvCxnSpPr>
            <a:cxnSpLocks/>
          </p:cNvCxnSpPr>
          <p:nvPr/>
        </p:nvCxnSpPr>
        <p:spPr>
          <a:xfrm>
            <a:off x="6072062" y="1495646"/>
            <a:ext cx="0" cy="300546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/>
        </p:nvSpPr>
        <p:spPr>
          <a:xfrm>
            <a:off x="207550" y="793600"/>
            <a:ext cx="87318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9900FF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ថ្នាក់ក្រោមជាតិ</a:t>
            </a:r>
            <a:endParaRPr sz="16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53" name="Google Shape;253;p37"/>
          <p:cNvSpPr txBox="1"/>
          <p:nvPr/>
        </p:nvSpPr>
        <p:spPr>
          <a:xfrm>
            <a:off x="207550" y="1178700"/>
            <a:ext cx="4046700" cy="457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មន្ទីរបរិស្ថានខេត្ត-ក្រុង</a:t>
            </a:r>
            <a:r>
              <a:rPr lang="en" sz="15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 </a:t>
            </a:r>
            <a:endParaRPr sz="15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8575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●"/>
            </a:pPr>
            <a:r>
              <a:rPr lang="en" sz="13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ផ្ដល់យោបល់បច្ចេកទេស និងជួយអាជ្ញាធរដែនដីក្នុងការរៀបចំ ផែនការគ្រប់គ្រងសំណល់រឹង ផែនការសកម្មភាព និង របាយការណ៍ត្រីមាស ពាក់ព័ន្ធនឹងការប្រមូល ដឹកជញ្ជូន ស្តុក កែច្នៃនិងបោះចោលសំណល់រឹង</a:t>
            </a:r>
            <a:endParaRPr sz="13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8575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●"/>
            </a:pPr>
            <a:r>
              <a:rPr lang="en" sz="13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ត្រួតពិនិត្យលើការអនុវត្តការងាររបស់ភ្នាក់ងារប្រមូលសំរាម</a:t>
            </a:r>
            <a:endParaRPr sz="13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8575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●"/>
            </a:pPr>
            <a:r>
              <a:rPr lang="en" sz="13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កត់ត្រានូវចំនួនសំរាមដែលត្រូវបានបោះចោលជាប្រចាំ និងចងក្រងជារបាយការណ៍ប្រចាំឆ្នាំ</a:t>
            </a:r>
            <a:endParaRPr sz="13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8575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●"/>
            </a:pPr>
            <a:r>
              <a:rPr lang="en" sz="13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រាយការណ៍ទៅក្រសួងបរិស្ថាន និងអាជ្ញាធរដែនដីចំពោះ សកម្មភាពផ្ទុយនឹងច្បាប់</a:t>
            </a:r>
            <a:endParaRPr sz="13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8575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●"/>
            </a:pPr>
            <a:r>
              <a:rPr lang="en" sz="13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ចុះត្រួតពិនិត្យ និងធ្វើអធិការកិច្ចជាមួយអាជ្ញាធរដែនដី</a:t>
            </a:r>
            <a:endParaRPr sz="13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8575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Khmer"/>
              <a:buChar char="●"/>
            </a:pPr>
            <a:r>
              <a:rPr lang="en" sz="13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អនុវត្តនូវការពិន័យចំពោះបទល្មើសផ្ទុយនឹងច្បាប់</a:t>
            </a:r>
            <a:endParaRPr sz="13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54" name="Google Shape;254;p37"/>
          <p:cNvSpPr txBox="1"/>
          <p:nvPr/>
        </p:nvSpPr>
        <p:spPr>
          <a:xfrm>
            <a:off x="4624775" y="1178700"/>
            <a:ext cx="43146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អាជ្ញាធរដែនដី</a:t>
            </a:r>
            <a:r>
              <a:rPr lang="en" sz="15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 (ខេត្ត ក្រុង ស្រុក ខណ្ឌ ឃុំ សង្កាត់)</a:t>
            </a:r>
            <a:endParaRPr sz="11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cxnSp>
        <p:nvCxnSpPr>
          <p:cNvPr id="255" name="Google Shape;255;p37"/>
          <p:cNvCxnSpPr/>
          <p:nvPr/>
        </p:nvCxnSpPr>
        <p:spPr>
          <a:xfrm>
            <a:off x="4500575" y="1382325"/>
            <a:ext cx="0" cy="350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6" name="Google Shape;256;p37"/>
          <p:cNvSpPr txBox="1"/>
          <p:nvPr/>
        </p:nvSpPr>
        <p:spPr>
          <a:xfrm>
            <a:off x="4572000" y="1636494"/>
            <a:ext cx="4571975" cy="318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●"/>
            </a:pPr>
            <a:r>
              <a:rPr lang="en" sz="13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រៀបចំផែនការរយៈពេលខ្លី មធ្យម និងវែងសម្រាប់ការគ្រប់គ្រង </a:t>
            </a:r>
            <a:endParaRPr sz="13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45720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សំណល់រឹងនៅក្នុងដែនដីរបស់ខ្លួន</a:t>
            </a:r>
            <a:endParaRPr sz="13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8575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●"/>
            </a:pPr>
            <a:r>
              <a:rPr lang="en" sz="13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ត្រួតពិនិត្យការអនុវត្តក្នុងការប្រមូល ដឹកជញ្ជូន ស្តុកទុក កែច្នៃ កាត់បន្ថយបរិមាណ និងការចាក់ចោលសំរាមនៅក្នុងដែនដីរបស់ខ្លួន</a:t>
            </a:r>
            <a:endParaRPr sz="13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8575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●"/>
            </a:pPr>
            <a:r>
              <a:rPr lang="en" sz="13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គ្រប់គ្រងទីលានចាក់សំរាមនៅក្នុងដែនដីរបស់ខ្លួន និងស្នើសុំទៅក្រសួងមហាផ្ទៃក្នុងការបង្កើតទីលានចាក់សំរាមថ្មី</a:t>
            </a:r>
            <a:endParaRPr sz="13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8575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●"/>
            </a:pPr>
            <a:r>
              <a:rPr lang="en" sz="13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រៀបចំរបាយការណ៍ត្រីមាសអំពីការអនុវត្តការគ្រប់គ្រងសំណល់រឹង ជូនទៅក្រសួងមហាផ្ទៃ និងក្រសួងបរិស្ថាន</a:t>
            </a:r>
            <a:endParaRPr sz="13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8575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Khmer"/>
              <a:buChar char="●"/>
            </a:pPr>
            <a:r>
              <a:rPr lang="en" sz="13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ចុះត្រួតពិនិត្យ និងធ្វើអធិការកិច្ចជាមួយមន្ទីរបរិស្ថានខេត្ត-ក្រុង</a:t>
            </a:r>
            <a:endParaRPr sz="13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  <a:p>
            <a:pPr marL="28575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Khmer"/>
              <a:buChar char="●"/>
            </a:pPr>
            <a:r>
              <a:rPr lang="en" sz="1300" dirty="0">
                <a:solidFill>
                  <a:schemeClr val="lt1"/>
                </a:solidFill>
                <a:latin typeface="!Khmer OS Siemreap" panose="02000500000000020004" pitchFamily="2" charset="0"/>
                <a:ea typeface="Noto Sans Khmer"/>
                <a:cs typeface="!Khmer OS Siemreap" panose="02000500000000020004" pitchFamily="2" charset="0"/>
                <a:sym typeface="Noto Sans Khmer"/>
              </a:rPr>
              <a:t>ណែនាំ អប់រំប្រជាពលរដ្ឋ អំពីការគ្រប់គ្រងសំណល់រឹង</a:t>
            </a:r>
            <a:endParaRPr sz="1800" dirty="0">
              <a:solidFill>
                <a:schemeClr val="lt1"/>
              </a:solidFill>
              <a:latin typeface="!Khmer OS Siemreap" panose="02000500000000020004" pitchFamily="2" charset="0"/>
              <a:ea typeface="Noto Sans Khmer"/>
              <a:cs typeface="!Khmer OS Siemreap" panose="02000500000000020004" pitchFamily="2" charset="0"/>
              <a:sym typeface="Noto Sans Khmer"/>
            </a:endParaRPr>
          </a:p>
        </p:txBody>
      </p:sp>
      <p:sp>
        <p:nvSpPr>
          <p:cNvPr id="11" name="Google Shape;232;p35">
            <a:extLst>
              <a:ext uri="{FF2B5EF4-FFF2-40B4-BE49-F238E27FC236}">
                <a16:creationId xmlns:a16="http://schemas.microsoft.com/office/drawing/2014/main" id="{A5A79E88-2394-4096-A780-DDB2BCC5E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6447" y="241497"/>
            <a:ext cx="8662953" cy="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3"/>
                </a:solidFill>
                <a:latin typeface="Times New Roman" panose="02020603050405020304" pitchFamily="18" charset="0"/>
                <a:ea typeface="Noto Sans Khmer"/>
                <a:cs typeface="Times New Roman" panose="02020603050405020304" pitchFamily="18" charset="0"/>
                <a:sym typeface="Noto Sans Khmer"/>
              </a:rPr>
              <a:t>03.</a:t>
            </a:r>
            <a:r>
              <a:rPr lang="en" sz="2400" dirty="0">
                <a:latin typeface="Noto Sans Khmer"/>
                <a:ea typeface="Noto Sans Khmer"/>
                <a:cs typeface="Noto Sans Khmer"/>
                <a:sym typeface="Noto Sans Khmer"/>
              </a:rPr>
              <a:t> </a:t>
            </a:r>
            <a:r>
              <a:rPr lang="en" sz="24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ស្ថាប័នទទួលបន្ទុក និងទំនួលខុសត្រូវ</a:t>
            </a:r>
            <a:r>
              <a:rPr lang="en" sz="2800" dirty="0"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 → </a:t>
            </a:r>
            <a:r>
              <a:rPr lang="en" sz="2600" dirty="0">
                <a:solidFill>
                  <a:srgbClr val="1155CC"/>
                </a:solidFill>
                <a:latin typeface="Khmer OS Bokor" panose="02000500000000020004" pitchFamily="2" charset="0"/>
                <a:ea typeface="Noto Sans Khmer"/>
                <a:cs typeface="Khmer OS Bokor" panose="02000500000000020004" pitchFamily="2" charset="0"/>
                <a:sym typeface="Noto Sans Khmer"/>
              </a:rPr>
              <a:t>ទីភ្នាក់ងាររាជរដ្ឋាភិបាល</a:t>
            </a:r>
            <a:endParaRPr sz="3300" dirty="0">
              <a:latin typeface="Khmer OS Bokor" panose="02000500000000020004" pitchFamily="2" charset="0"/>
              <a:ea typeface="Noto Sans Khmer"/>
              <a:cs typeface="Khmer OS Bokor" panose="02000500000000020004" pitchFamily="2" charset="0"/>
              <a:sym typeface="Noto Sans Khm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il Pollution Prevention Project Proposal by Slidesgo">
  <a:themeElements>
    <a:clrScheme name="Simple Light">
      <a:dk1>
        <a:srgbClr val="212F40"/>
      </a:dk1>
      <a:lt1>
        <a:srgbClr val="39474B"/>
      </a:lt1>
      <a:dk2>
        <a:srgbClr val="5A676D"/>
      </a:dk2>
      <a:lt2>
        <a:srgbClr val="A1A299"/>
      </a:lt2>
      <a:accent1>
        <a:srgbClr val="EDE8E5"/>
      </a:accent1>
      <a:accent2>
        <a:srgbClr val="FFFFFF"/>
      </a:accent2>
      <a:accent3>
        <a:srgbClr val="F3A92C"/>
      </a:accent3>
      <a:accent4>
        <a:srgbClr val="FFFFFF"/>
      </a:accent4>
      <a:accent5>
        <a:srgbClr val="FFFFFF"/>
      </a:accent5>
      <a:accent6>
        <a:srgbClr val="FFFFFF"/>
      </a:accent6>
      <a:hlink>
        <a:srgbClr val="5A67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3177</Words>
  <Application>Microsoft Office PowerPoint</Application>
  <PresentationFormat>On-screen Show (16:9)</PresentationFormat>
  <Paragraphs>230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Noto Sans Khmer</vt:lpstr>
      <vt:lpstr>Roboto Condensed Light</vt:lpstr>
      <vt:lpstr>Arial</vt:lpstr>
      <vt:lpstr>Khmer OS Bokor</vt:lpstr>
      <vt:lpstr>Khmer OS Siemreap</vt:lpstr>
      <vt:lpstr>PT Sans</vt:lpstr>
      <vt:lpstr>Open Sans</vt:lpstr>
      <vt:lpstr>Times New Roman</vt:lpstr>
      <vt:lpstr>Karla</vt:lpstr>
      <vt:lpstr>!Khmer OS Siemreap</vt:lpstr>
      <vt:lpstr>Soil Pollution Prevention Project Proposal by Slidesgo</vt:lpstr>
      <vt:lpstr>ទិដ្ឋភាពទូទៅនៃយន្តការច្បាប់ និងការអនុវត្តការគ្រប់គ្រងសំណល់រឹងឧស្សាហកម្មនៅកម្ពុជា</vt:lpstr>
      <vt:lpstr>មាតិកា </vt:lpstr>
      <vt:lpstr>01. សេចក្ដីផ្ដើម </vt:lpstr>
      <vt:lpstr>01. សេចក្ដីផ្ដើម </vt:lpstr>
      <vt:lpstr>02. ច្បាប់ និងលិខិតបទដ្ឋានគតិយុត្តពាក់ព័ន្ធ</vt:lpstr>
      <vt:lpstr>03. ស្ថាប័នទទួលបន្ទុក និងទំនួលខុសត្រូវ</vt:lpstr>
      <vt:lpstr>03. ស្ថាប័នទទួលបន្ទុក និងទំនួលខុសត្រូវ → ទីភ្នាក់ងាររាជរដ្ឋាភិបាល</vt:lpstr>
      <vt:lpstr>03. ស្ថាប័នទទួលបន្ទុក និងទំនួលខុសត្រូវ → ទីភ្នាក់ងាររាជរដ្ឋាភិបាល</vt:lpstr>
      <vt:lpstr>03. ស្ថាប័នទទួលបន្ទុក និងទំនួលខុសត្រូវ → ទីភ្នាក់ងាររាជរដ្ឋាភិបាល</vt:lpstr>
      <vt:lpstr>03. ស្ថាប័នទទួលបន្ទុក និងទំនួលខុសត្រូវ → ទីភ្នាក់ងារមិនមែនរាជរដ្ឋាភិបាល</vt:lpstr>
      <vt:lpstr>03. ក្រាហ្វិកអំពីការប្រៀបធៀបការគ្រប់គ្រងសំណល់រឹងទីប្រជុំជន និងឧស្សាហកម្ម </vt:lpstr>
      <vt:lpstr>04. យន្តការត្រួតពិនិត្យនិងអនុលោមភាព​ (ទោសប្បញ្ញត្តិ)</vt:lpstr>
      <vt:lpstr>04. យន្តការត្រួតពិនិត្យនិងអនុលោមភាព​ (ទោសប្បញ្ញត្តិ)</vt:lpstr>
      <vt:lpstr>04. យន្តការត្រួតពិនិត្យនិងអនុលោមភាព​ (ទោសប្បញ្ញត្តិ)</vt:lpstr>
      <vt:lpstr>ករណីសិក្សា</vt:lpstr>
      <vt:lpstr>05. ការអនុវត្ត និងបញ្ហាប្រឈម</vt:lpstr>
      <vt:lpstr>ក. រោងចក្រ/សហគ្រាស  </vt:lpstr>
      <vt:lpstr>ខ. រាជរដ្ឋាភិបាល  </vt:lpstr>
      <vt:lpstr>គ. អ្នកផ្តល់សេវាកម្មប្រមូលសំរាម</vt:lpstr>
      <vt:lpstr>ប៉ុន្តែ</vt:lpstr>
      <vt:lpstr>PowerPoint Presentation</vt:lpstr>
      <vt:lpstr>ដំណាក់កាលប្រមូលសំណល់រឹងឧស្សាហកម្ម</vt:lpstr>
      <vt:lpstr>អនុសាសន៍</vt:lpstr>
      <vt:lpstr>សេចក្តីសន្និដ្ឋាន</vt:lpstr>
      <vt:lpstr>សូមអរគុណ</vt:lpstr>
      <vt:lpstr>Slido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ទិដ្ឋភាពទូទៅនៃយន្តការច្បាប់ និងការអនុវត្តការគ្រប់គ្រងសំណល់រឹងឧស្សាហកម្មនៅកម្ពុជា</dc:title>
  <dc:creator>Dell</dc:creator>
  <cp:lastModifiedBy>L. Chansopheavy</cp:lastModifiedBy>
  <cp:revision>29</cp:revision>
  <dcterms:modified xsi:type="dcterms:W3CDTF">2023-05-17T05:04:16Z</dcterms:modified>
</cp:coreProperties>
</file>